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32"/>
  </p:notesMasterIdLst>
  <p:sldIdLst>
    <p:sldId id="353" r:id="rId2"/>
    <p:sldId id="480" r:id="rId3"/>
    <p:sldId id="485" r:id="rId4"/>
    <p:sldId id="288" r:id="rId5"/>
    <p:sldId id="267" r:id="rId6"/>
    <p:sldId id="483" r:id="rId7"/>
    <p:sldId id="264" r:id="rId8"/>
    <p:sldId id="484" r:id="rId9"/>
    <p:sldId id="503" r:id="rId10"/>
    <p:sldId id="266" r:id="rId11"/>
    <p:sldId id="256" r:id="rId12"/>
    <p:sldId id="502" r:id="rId13"/>
    <p:sldId id="525" r:id="rId14"/>
    <p:sldId id="527" r:id="rId15"/>
    <p:sldId id="526" r:id="rId16"/>
    <p:sldId id="508" r:id="rId17"/>
    <p:sldId id="276" r:id="rId18"/>
    <p:sldId id="506" r:id="rId19"/>
    <p:sldId id="507" r:id="rId20"/>
    <p:sldId id="524" r:id="rId21"/>
    <p:sldId id="510" r:id="rId22"/>
    <p:sldId id="489" r:id="rId23"/>
    <p:sldId id="509" r:id="rId24"/>
    <p:sldId id="522" r:id="rId25"/>
    <p:sldId id="521" r:id="rId26"/>
    <p:sldId id="528" r:id="rId27"/>
    <p:sldId id="523" r:id="rId28"/>
    <p:sldId id="513" r:id="rId29"/>
    <p:sldId id="515" r:id="rId30"/>
    <p:sldId id="50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8"/>
    <p:restoredTop sz="94689"/>
  </p:normalViewPr>
  <p:slideViewPr>
    <p:cSldViewPr snapToGrid="0">
      <p:cViewPr varScale="1">
        <p:scale>
          <a:sx n="147" d="100"/>
          <a:sy n="147" d="100"/>
        </p:scale>
        <p:origin x="9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074993917982675"/>
          <c:w val="0.91109097169230735"/>
          <c:h val="0.8944524446687529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B34-0842-87C5-2B3A2F79D3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B34-0842-87C5-2B3A2F79D3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B34-0842-87C5-2B3A2F79D3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B34-0842-87C5-2B3A2F79D3B8}"/>
              </c:ext>
            </c:extLst>
          </c:dPt>
          <c:dLbls>
            <c:dLbl>
              <c:idx val="0"/>
              <c:layout>
                <c:manualLayout>
                  <c:x val="-0.23085274219813418"/>
                  <c:y val="-0.25299012038439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FE8446-36A0-4566-AD77-92B3230B1CE6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lang="en-US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45574608514744"/>
                      <c:h val="0.217139582004730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34-0842-87C5-2B3A2F79D3B8}"/>
                </c:ext>
              </c:extLst>
            </c:dLbl>
            <c:dLbl>
              <c:idx val="1"/>
              <c:layout>
                <c:manualLayout>
                  <c:x val="7.6886501701141474E-2"/>
                  <c:y val="0.111457217355003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EDA67CF-B90D-436E-8992-379F977A31F8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lang="en-US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45898198768257"/>
                      <c:h val="0.129264397057449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B34-0842-87C5-2B3A2F79D3B8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024256-33BB-47B1-8A03-26409C49CE67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lang="en-US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44695936518664"/>
                      <c:h val="0.182370300493923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34-0842-87C5-2B3A2F79D3B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B34-0842-87C5-2B3A2F79D3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Dark Energy</c:v>
                </c:pt>
                <c:pt idx="1">
                  <c:v>Dark Matter</c:v>
                </c:pt>
                <c:pt idx="2">
                  <c:v>Ordinary Matter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</c:v>
                </c:pt>
                <c:pt idx="1">
                  <c:v>27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34-0842-87C5-2B3A2F79D3B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08832E-D79D-684D-9BAA-6F961D4B6EE1}" type="doc">
      <dgm:prSet loTypeId="urn:microsoft.com/office/officeart/2005/8/layout/hList7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B9CB1E-F507-9B47-A041-1E1344F711C1}">
      <dgm:prSet phldrT="[Text]" custT="1"/>
      <dgm:spPr/>
      <dgm:t>
        <a:bodyPr/>
        <a:lstStyle/>
        <a:p>
          <a:endParaRPr lang="en-US" sz="800" dirty="0"/>
        </a:p>
        <a:p>
          <a:endParaRPr lang="en-US" sz="800" dirty="0"/>
        </a:p>
        <a:p>
          <a:endParaRPr lang="en-US" sz="800" dirty="0"/>
        </a:p>
        <a:p>
          <a:r>
            <a:rPr lang="en-US" sz="3200" dirty="0"/>
            <a:t>Amplitudes</a:t>
          </a:r>
          <a:endParaRPr lang="en-US" sz="1000" dirty="0"/>
        </a:p>
        <a:p>
          <a:r>
            <a:rPr lang="en-US" sz="1800" dirty="0"/>
            <a:t>Breakdown of gravity EFT (divergences in loops)</a:t>
          </a:r>
        </a:p>
        <a:p>
          <a:endParaRPr lang="en-US" sz="1800" dirty="0"/>
        </a:p>
        <a:p>
          <a:r>
            <a:rPr lang="en-US" sz="1800" dirty="0"/>
            <a:t>Precision calculations for gravitational waves</a:t>
          </a:r>
        </a:p>
        <a:p>
          <a:endParaRPr lang="en-US" sz="1800" dirty="0"/>
        </a:p>
        <a:p>
          <a:r>
            <a:rPr lang="en-US" sz="1800" dirty="0"/>
            <a:t>Hidden symmetries</a:t>
          </a:r>
        </a:p>
      </dgm:t>
    </dgm:pt>
    <dgm:pt modelId="{2687EE96-23FA-5C41-8871-9CFC7EC31A34}" type="parTrans" cxnId="{447B9BEF-0D00-F049-9EA3-5B8E0F64AE29}">
      <dgm:prSet/>
      <dgm:spPr/>
      <dgm:t>
        <a:bodyPr/>
        <a:lstStyle/>
        <a:p>
          <a:endParaRPr lang="en-US"/>
        </a:p>
      </dgm:t>
    </dgm:pt>
    <dgm:pt modelId="{76151338-B3E8-2043-B41F-2114757D2209}" type="sibTrans" cxnId="{447B9BEF-0D00-F049-9EA3-5B8E0F64AE29}">
      <dgm:prSet/>
      <dgm:spPr/>
      <dgm:t>
        <a:bodyPr/>
        <a:lstStyle/>
        <a:p>
          <a:endParaRPr lang="en-US"/>
        </a:p>
      </dgm:t>
    </dgm:pt>
    <dgm:pt modelId="{34C88685-3ED6-D943-976A-CF963F7B433E}">
      <dgm:prSet phldrT="[Text]" custT="1"/>
      <dgm:spPr/>
      <dgm:t>
        <a:bodyPr/>
        <a:lstStyle/>
        <a:p>
          <a:endParaRPr lang="en-US" sz="2800" dirty="0"/>
        </a:p>
        <a:p>
          <a:r>
            <a:rPr lang="en-US" sz="3200" dirty="0"/>
            <a:t>Curved space correlators</a:t>
          </a:r>
        </a:p>
        <a:p>
          <a:r>
            <a:rPr lang="en-US" sz="1800" dirty="0"/>
            <a:t>Breakdown of gravity EFT</a:t>
          </a:r>
        </a:p>
        <a:p>
          <a:r>
            <a:rPr lang="en-US" sz="1800" dirty="0"/>
            <a:t> </a:t>
          </a:r>
        </a:p>
        <a:p>
          <a:r>
            <a:rPr lang="en-US" sz="1800" dirty="0"/>
            <a:t>Precision calculations of cosmological correlators</a:t>
          </a:r>
        </a:p>
        <a:p>
          <a:endParaRPr lang="en-US" sz="1800" dirty="0"/>
        </a:p>
        <a:p>
          <a:r>
            <a:rPr lang="en-US" sz="1800" dirty="0"/>
            <a:t>Hidden symmetries</a:t>
          </a:r>
        </a:p>
      </dgm:t>
    </dgm:pt>
    <dgm:pt modelId="{D8A4F83D-55B2-414B-885B-DE676394E616}" type="parTrans" cxnId="{A0579452-EDD0-304D-8C08-AB82E0B868AE}">
      <dgm:prSet/>
      <dgm:spPr/>
      <dgm:t>
        <a:bodyPr/>
        <a:lstStyle/>
        <a:p>
          <a:endParaRPr lang="en-US"/>
        </a:p>
      </dgm:t>
    </dgm:pt>
    <dgm:pt modelId="{4FCF989E-3D84-E440-9693-0CD0D4AC9019}" type="sibTrans" cxnId="{A0579452-EDD0-304D-8C08-AB82E0B868AE}">
      <dgm:prSet/>
      <dgm:spPr/>
      <dgm:t>
        <a:bodyPr/>
        <a:lstStyle/>
        <a:p>
          <a:endParaRPr lang="en-US"/>
        </a:p>
      </dgm:t>
    </dgm:pt>
    <dgm:pt modelId="{83BADFA8-617A-8348-9684-EF5BF6B5BC13}">
      <dgm:prSet phldrT="[Text]" custT="1"/>
      <dgm:spPr/>
      <dgm:t>
        <a:bodyPr/>
        <a:lstStyle/>
        <a:p>
          <a:endParaRPr lang="en-US" sz="3200" dirty="0"/>
        </a:p>
        <a:p>
          <a:endParaRPr lang="en-US" sz="800" dirty="0"/>
        </a:p>
        <a:p>
          <a:r>
            <a:rPr lang="en-US" sz="3200" dirty="0"/>
            <a:t>Exact solutions and </a:t>
          </a:r>
          <a:r>
            <a:rPr lang="en-US" sz="3200" dirty="0" err="1"/>
            <a:t>eom</a:t>
          </a:r>
          <a:endParaRPr lang="en-US" sz="3200" dirty="0"/>
        </a:p>
        <a:p>
          <a:r>
            <a:rPr lang="en-US" sz="2000" dirty="0"/>
            <a:t>New gravitational solutions</a:t>
          </a:r>
        </a:p>
        <a:p>
          <a:endParaRPr lang="en-US" sz="2000" dirty="0"/>
        </a:p>
        <a:p>
          <a:endParaRPr lang="en-US" sz="2000" dirty="0"/>
        </a:p>
        <a:p>
          <a:endParaRPr lang="en-US" sz="1000" dirty="0"/>
        </a:p>
        <a:p>
          <a:r>
            <a:rPr lang="en-US" sz="2000" dirty="0"/>
            <a:t>On-shell symmetries of the theory</a:t>
          </a:r>
        </a:p>
      </dgm:t>
    </dgm:pt>
    <dgm:pt modelId="{84A2B566-58BC-F34C-8529-A76755853AE1}" type="parTrans" cxnId="{95F3B5CF-5AC6-9E43-8A04-8C91BF0D8246}">
      <dgm:prSet/>
      <dgm:spPr/>
      <dgm:t>
        <a:bodyPr/>
        <a:lstStyle/>
        <a:p>
          <a:endParaRPr lang="en-US"/>
        </a:p>
      </dgm:t>
    </dgm:pt>
    <dgm:pt modelId="{DDA0C300-EA54-824E-B373-A4484A40AB4C}" type="sibTrans" cxnId="{95F3B5CF-5AC6-9E43-8A04-8C91BF0D8246}">
      <dgm:prSet/>
      <dgm:spPr/>
      <dgm:t>
        <a:bodyPr/>
        <a:lstStyle/>
        <a:p>
          <a:endParaRPr lang="en-US"/>
        </a:p>
      </dgm:t>
    </dgm:pt>
    <dgm:pt modelId="{158B3D15-40FA-974D-891C-7F41900D9C0F}">
      <dgm:prSet phldrT="[Text]" custT="1"/>
      <dgm:spPr/>
      <dgm:t>
        <a:bodyPr/>
        <a:lstStyle/>
        <a:p>
          <a:endParaRPr lang="en-US" sz="3200" dirty="0"/>
        </a:p>
        <a:p>
          <a:endParaRPr lang="en-US" sz="800" dirty="0"/>
        </a:p>
        <a:p>
          <a:r>
            <a:rPr lang="en-US" sz="3200" dirty="0"/>
            <a:t>Lagrangian and action</a:t>
          </a:r>
        </a:p>
        <a:p>
          <a:endParaRPr lang="en-US" sz="1800" dirty="0"/>
        </a:p>
        <a:p>
          <a:r>
            <a:rPr lang="en-US" sz="2000" dirty="0"/>
            <a:t>Simplified Feynman rules</a:t>
          </a:r>
        </a:p>
        <a:p>
          <a:endParaRPr lang="en-US" sz="2000" dirty="0"/>
        </a:p>
        <a:p>
          <a:r>
            <a:rPr lang="en-US" sz="2000" dirty="0"/>
            <a:t>Off-shell symmetries of the theory</a:t>
          </a:r>
        </a:p>
      </dgm:t>
    </dgm:pt>
    <dgm:pt modelId="{0D3CD5C1-8EA0-8B41-9988-B85899758EAA}" type="parTrans" cxnId="{6B100427-E7AD-F748-8BC3-E7836FF6C4BD}">
      <dgm:prSet/>
      <dgm:spPr/>
      <dgm:t>
        <a:bodyPr/>
        <a:lstStyle/>
        <a:p>
          <a:endParaRPr lang="en-US"/>
        </a:p>
      </dgm:t>
    </dgm:pt>
    <dgm:pt modelId="{5E8236EB-3008-094C-BCFB-6976CA6936B6}" type="sibTrans" cxnId="{6B100427-E7AD-F748-8BC3-E7836FF6C4BD}">
      <dgm:prSet/>
      <dgm:spPr/>
      <dgm:t>
        <a:bodyPr/>
        <a:lstStyle/>
        <a:p>
          <a:endParaRPr lang="en-US"/>
        </a:p>
      </dgm:t>
    </dgm:pt>
    <dgm:pt modelId="{99D0F643-4D0B-1049-9759-54ED42550ACE}" type="pres">
      <dgm:prSet presAssocID="{B508832E-D79D-684D-9BAA-6F961D4B6EE1}" presName="Name0" presStyleCnt="0">
        <dgm:presLayoutVars>
          <dgm:dir/>
          <dgm:resizeHandles val="exact"/>
        </dgm:presLayoutVars>
      </dgm:prSet>
      <dgm:spPr/>
    </dgm:pt>
    <dgm:pt modelId="{763A93C1-0C84-6E4D-B04D-C2C739325CFB}" type="pres">
      <dgm:prSet presAssocID="{B508832E-D79D-684D-9BAA-6F961D4B6EE1}" presName="fgShape" presStyleLbl="fgShp" presStyleIdx="0" presStyleCnt="1" custFlipVert="0" custFlipHor="1" custScaleX="3584" custScaleY="37897" custLinFactNeighborX="61" custLinFactNeighborY="31362"/>
      <dgm:spPr>
        <a:prstGeom prst="ellipse">
          <a:avLst/>
        </a:prstGeom>
        <a:noFill/>
        <a:ln>
          <a:noFill/>
        </a:ln>
      </dgm:spPr>
    </dgm:pt>
    <dgm:pt modelId="{F6E384EA-6594-8049-8F2E-08A6364FADCE}" type="pres">
      <dgm:prSet presAssocID="{B508832E-D79D-684D-9BAA-6F961D4B6EE1}" presName="linComp" presStyleCnt="0"/>
      <dgm:spPr/>
    </dgm:pt>
    <dgm:pt modelId="{5F6BA057-9699-024C-B945-3975887F26D2}" type="pres">
      <dgm:prSet presAssocID="{4FB9CB1E-F507-9B47-A041-1E1344F711C1}" presName="compNode" presStyleCnt="0"/>
      <dgm:spPr/>
    </dgm:pt>
    <dgm:pt modelId="{5656C681-0304-BA40-815E-85B88078A625}" type="pres">
      <dgm:prSet presAssocID="{4FB9CB1E-F507-9B47-A041-1E1344F711C1}" presName="bkgdShape" presStyleLbl="node1" presStyleIdx="0" presStyleCnt="4"/>
      <dgm:spPr/>
    </dgm:pt>
    <dgm:pt modelId="{565CB303-1853-554C-A5D8-86122A284571}" type="pres">
      <dgm:prSet presAssocID="{4FB9CB1E-F507-9B47-A041-1E1344F711C1}" presName="nodeTx" presStyleLbl="node1" presStyleIdx="0" presStyleCnt="4">
        <dgm:presLayoutVars>
          <dgm:bulletEnabled val="1"/>
        </dgm:presLayoutVars>
      </dgm:prSet>
      <dgm:spPr/>
    </dgm:pt>
    <dgm:pt modelId="{67D8CEA8-32A9-C248-BED0-2F8051A3CA4A}" type="pres">
      <dgm:prSet presAssocID="{4FB9CB1E-F507-9B47-A041-1E1344F711C1}" presName="invisiNode" presStyleLbl="node1" presStyleIdx="0" presStyleCnt="4"/>
      <dgm:spPr/>
    </dgm:pt>
    <dgm:pt modelId="{F6D9A0F9-77E8-A748-A4A7-C67CCED24407}" type="pres">
      <dgm:prSet presAssocID="{4FB9CB1E-F507-9B47-A041-1E1344F711C1}" presName="imagNode" presStyleLbl="fgImgPlace1" presStyleIdx="0" presStyleCnt="4" custLinFactNeighborX="-806" custLinFactNeighborY="-672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E2C0A96-9789-6E44-8536-9AFE80A5CCB0}" type="pres">
      <dgm:prSet presAssocID="{76151338-B3E8-2043-B41F-2114757D2209}" presName="sibTrans" presStyleLbl="sibTrans2D1" presStyleIdx="0" presStyleCnt="0"/>
      <dgm:spPr/>
    </dgm:pt>
    <dgm:pt modelId="{02BFB8AA-9F9D-6E48-9839-5B3D71600032}" type="pres">
      <dgm:prSet presAssocID="{34C88685-3ED6-D943-976A-CF963F7B433E}" presName="compNode" presStyleCnt="0"/>
      <dgm:spPr/>
    </dgm:pt>
    <dgm:pt modelId="{847FBCBF-601F-4A44-B5CB-7BE79C78C51B}" type="pres">
      <dgm:prSet presAssocID="{34C88685-3ED6-D943-976A-CF963F7B433E}" presName="bkgdShape" presStyleLbl="node1" presStyleIdx="1" presStyleCnt="4"/>
      <dgm:spPr/>
    </dgm:pt>
    <dgm:pt modelId="{4CE0E170-2331-E34F-BA79-F307DE4C8CC1}" type="pres">
      <dgm:prSet presAssocID="{34C88685-3ED6-D943-976A-CF963F7B433E}" presName="nodeTx" presStyleLbl="node1" presStyleIdx="1" presStyleCnt="4">
        <dgm:presLayoutVars>
          <dgm:bulletEnabled val="1"/>
        </dgm:presLayoutVars>
      </dgm:prSet>
      <dgm:spPr/>
    </dgm:pt>
    <dgm:pt modelId="{E3E33CAF-FE81-F440-BCA3-033B48C3CB38}" type="pres">
      <dgm:prSet presAssocID="{34C88685-3ED6-D943-976A-CF963F7B433E}" presName="invisiNode" presStyleLbl="node1" presStyleIdx="1" presStyleCnt="4"/>
      <dgm:spPr/>
    </dgm:pt>
    <dgm:pt modelId="{3B12C637-8886-E346-B727-D2BE7678A6E0}" type="pres">
      <dgm:prSet presAssocID="{34C88685-3ED6-D943-976A-CF963F7B433E}" presName="imagNode" presStyleLbl="fgImgPlace1" presStyleIdx="1" presStyleCnt="4" custLinFactNeighborX="2858" custLinFactNeighborY="-657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B8362CF5-3D73-054D-8E0F-E16906B9B3B1}" type="pres">
      <dgm:prSet presAssocID="{4FCF989E-3D84-E440-9693-0CD0D4AC9019}" presName="sibTrans" presStyleLbl="sibTrans2D1" presStyleIdx="0" presStyleCnt="0"/>
      <dgm:spPr/>
    </dgm:pt>
    <dgm:pt modelId="{D0525173-B13B-A747-95EA-8915CCE304A0}" type="pres">
      <dgm:prSet presAssocID="{83BADFA8-617A-8348-9684-EF5BF6B5BC13}" presName="compNode" presStyleCnt="0"/>
      <dgm:spPr/>
    </dgm:pt>
    <dgm:pt modelId="{78C5B3C7-5164-5043-ABB6-0C658CB9172E}" type="pres">
      <dgm:prSet presAssocID="{83BADFA8-617A-8348-9684-EF5BF6B5BC13}" presName="bkgdShape" presStyleLbl="node1" presStyleIdx="2" presStyleCnt="4"/>
      <dgm:spPr/>
    </dgm:pt>
    <dgm:pt modelId="{439761AF-9B95-2748-B5CC-B59E2D39A00F}" type="pres">
      <dgm:prSet presAssocID="{83BADFA8-617A-8348-9684-EF5BF6B5BC13}" presName="nodeTx" presStyleLbl="node1" presStyleIdx="2" presStyleCnt="4">
        <dgm:presLayoutVars>
          <dgm:bulletEnabled val="1"/>
        </dgm:presLayoutVars>
      </dgm:prSet>
      <dgm:spPr/>
    </dgm:pt>
    <dgm:pt modelId="{8F37A44F-61BC-3D4F-8394-7DB0D03D5333}" type="pres">
      <dgm:prSet presAssocID="{83BADFA8-617A-8348-9684-EF5BF6B5BC13}" presName="invisiNode" presStyleLbl="node1" presStyleIdx="2" presStyleCnt="4"/>
      <dgm:spPr/>
    </dgm:pt>
    <dgm:pt modelId="{6094CBD2-8E38-9641-9555-3CB378B35443}" type="pres">
      <dgm:prSet presAssocID="{83BADFA8-617A-8348-9684-EF5BF6B5BC13}" presName="imagNode" presStyleLbl="fgImgPlace1" presStyleIdx="2" presStyleCnt="4" custLinFactNeighborY="-1043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8CD74B9B-15F5-4D4D-89F0-BDE65CDDEC0F}" type="pres">
      <dgm:prSet presAssocID="{DDA0C300-EA54-824E-B373-A4484A40AB4C}" presName="sibTrans" presStyleLbl="sibTrans2D1" presStyleIdx="0" presStyleCnt="0"/>
      <dgm:spPr/>
    </dgm:pt>
    <dgm:pt modelId="{B30D73F6-BA5B-2749-B7F0-74A330111A99}" type="pres">
      <dgm:prSet presAssocID="{158B3D15-40FA-974D-891C-7F41900D9C0F}" presName="compNode" presStyleCnt="0"/>
      <dgm:spPr/>
    </dgm:pt>
    <dgm:pt modelId="{2E945D46-3880-494D-9667-3748D514D9BC}" type="pres">
      <dgm:prSet presAssocID="{158B3D15-40FA-974D-891C-7F41900D9C0F}" presName="bkgdShape" presStyleLbl="node1" presStyleIdx="3" presStyleCnt="4"/>
      <dgm:spPr/>
    </dgm:pt>
    <dgm:pt modelId="{C3F5E979-37B5-3D48-A45E-BA2A6AFCC00A}" type="pres">
      <dgm:prSet presAssocID="{158B3D15-40FA-974D-891C-7F41900D9C0F}" presName="nodeTx" presStyleLbl="node1" presStyleIdx="3" presStyleCnt="4">
        <dgm:presLayoutVars>
          <dgm:bulletEnabled val="1"/>
        </dgm:presLayoutVars>
      </dgm:prSet>
      <dgm:spPr/>
    </dgm:pt>
    <dgm:pt modelId="{288FB980-0276-4C4E-B6C8-0F17BFE1ADC0}" type="pres">
      <dgm:prSet presAssocID="{158B3D15-40FA-974D-891C-7F41900D9C0F}" presName="invisiNode" presStyleLbl="node1" presStyleIdx="3" presStyleCnt="4"/>
      <dgm:spPr/>
    </dgm:pt>
    <dgm:pt modelId="{EEC54456-5180-AD48-BD57-7B5EA9BB794D}" type="pres">
      <dgm:prSet presAssocID="{158B3D15-40FA-974D-891C-7F41900D9C0F}" presName="imagNode" presStyleLbl="fgImgPlace1" presStyleIdx="3" presStyleCnt="4" custLinFactNeighborX="1098" custLinFactNeighborY="-658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23CC1508-AF5A-5A47-A4B1-E0F482BA56A1}" type="presOf" srcId="{4FB9CB1E-F507-9B47-A041-1E1344F711C1}" destId="{565CB303-1853-554C-A5D8-86122A284571}" srcOrd="1" destOrd="0" presId="urn:microsoft.com/office/officeart/2005/8/layout/hList7"/>
    <dgm:cxn modelId="{BD99D808-C953-044C-8DAA-0171D88F741E}" type="presOf" srcId="{4FB9CB1E-F507-9B47-A041-1E1344F711C1}" destId="{5656C681-0304-BA40-815E-85B88078A625}" srcOrd="0" destOrd="0" presId="urn:microsoft.com/office/officeart/2005/8/layout/hList7"/>
    <dgm:cxn modelId="{BA7CB50C-B7D5-7845-97ED-938C61D76B7F}" type="presOf" srcId="{83BADFA8-617A-8348-9684-EF5BF6B5BC13}" destId="{78C5B3C7-5164-5043-ABB6-0C658CB9172E}" srcOrd="0" destOrd="0" presId="urn:microsoft.com/office/officeart/2005/8/layout/hList7"/>
    <dgm:cxn modelId="{C6CFA40D-41EA-024E-95E6-820C78432C1B}" type="presOf" srcId="{DDA0C300-EA54-824E-B373-A4484A40AB4C}" destId="{8CD74B9B-15F5-4D4D-89F0-BDE65CDDEC0F}" srcOrd="0" destOrd="0" presId="urn:microsoft.com/office/officeart/2005/8/layout/hList7"/>
    <dgm:cxn modelId="{067BBB26-0433-F14B-AC0B-EFE45BA2BD0D}" type="presOf" srcId="{76151338-B3E8-2043-B41F-2114757D2209}" destId="{0E2C0A96-9789-6E44-8536-9AFE80A5CCB0}" srcOrd="0" destOrd="0" presId="urn:microsoft.com/office/officeart/2005/8/layout/hList7"/>
    <dgm:cxn modelId="{6B100427-E7AD-F748-8BC3-E7836FF6C4BD}" srcId="{B508832E-D79D-684D-9BAA-6F961D4B6EE1}" destId="{158B3D15-40FA-974D-891C-7F41900D9C0F}" srcOrd="3" destOrd="0" parTransId="{0D3CD5C1-8EA0-8B41-9988-B85899758EAA}" sibTransId="{5E8236EB-3008-094C-BCFB-6976CA6936B6}"/>
    <dgm:cxn modelId="{A0579452-EDD0-304D-8C08-AB82E0B868AE}" srcId="{B508832E-D79D-684D-9BAA-6F961D4B6EE1}" destId="{34C88685-3ED6-D943-976A-CF963F7B433E}" srcOrd="1" destOrd="0" parTransId="{D8A4F83D-55B2-414B-885B-DE676394E616}" sibTransId="{4FCF989E-3D84-E440-9693-0CD0D4AC9019}"/>
    <dgm:cxn modelId="{6AE4665E-C7B8-9F42-9323-BF0C4C46D75E}" type="presOf" srcId="{34C88685-3ED6-D943-976A-CF963F7B433E}" destId="{4CE0E170-2331-E34F-BA79-F307DE4C8CC1}" srcOrd="1" destOrd="0" presId="urn:microsoft.com/office/officeart/2005/8/layout/hList7"/>
    <dgm:cxn modelId="{A85F99CA-00CC-424E-A7E5-9D8211596964}" type="presOf" srcId="{B508832E-D79D-684D-9BAA-6F961D4B6EE1}" destId="{99D0F643-4D0B-1049-9759-54ED42550ACE}" srcOrd="0" destOrd="0" presId="urn:microsoft.com/office/officeart/2005/8/layout/hList7"/>
    <dgm:cxn modelId="{95F3B5CF-5AC6-9E43-8A04-8C91BF0D8246}" srcId="{B508832E-D79D-684D-9BAA-6F961D4B6EE1}" destId="{83BADFA8-617A-8348-9684-EF5BF6B5BC13}" srcOrd="2" destOrd="0" parTransId="{84A2B566-58BC-F34C-8529-A76755853AE1}" sibTransId="{DDA0C300-EA54-824E-B373-A4484A40AB4C}"/>
    <dgm:cxn modelId="{447B9BEF-0D00-F049-9EA3-5B8E0F64AE29}" srcId="{B508832E-D79D-684D-9BAA-6F961D4B6EE1}" destId="{4FB9CB1E-F507-9B47-A041-1E1344F711C1}" srcOrd="0" destOrd="0" parTransId="{2687EE96-23FA-5C41-8871-9CFC7EC31A34}" sibTransId="{76151338-B3E8-2043-B41F-2114757D2209}"/>
    <dgm:cxn modelId="{6210CFF2-FC80-7D42-B563-54E7AF7BDCF8}" type="presOf" srcId="{4FCF989E-3D84-E440-9693-0CD0D4AC9019}" destId="{B8362CF5-3D73-054D-8E0F-E16906B9B3B1}" srcOrd="0" destOrd="0" presId="urn:microsoft.com/office/officeart/2005/8/layout/hList7"/>
    <dgm:cxn modelId="{D17C15F3-EEAF-CB45-85B5-409A9B8A56C1}" type="presOf" srcId="{34C88685-3ED6-D943-976A-CF963F7B433E}" destId="{847FBCBF-601F-4A44-B5CB-7BE79C78C51B}" srcOrd="0" destOrd="0" presId="urn:microsoft.com/office/officeart/2005/8/layout/hList7"/>
    <dgm:cxn modelId="{4C0EAFF8-7FA3-6F40-8E43-32EDB1F30D5A}" type="presOf" srcId="{158B3D15-40FA-974D-891C-7F41900D9C0F}" destId="{2E945D46-3880-494D-9667-3748D514D9BC}" srcOrd="0" destOrd="0" presId="urn:microsoft.com/office/officeart/2005/8/layout/hList7"/>
    <dgm:cxn modelId="{03A23BFC-8399-3340-B99A-C89016752FFA}" type="presOf" srcId="{158B3D15-40FA-974D-891C-7F41900D9C0F}" destId="{C3F5E979-37B5-3D48-A45E-BA2A6AFCC00A}" srcOrd="1" destOrd="0" presId="urn:microsoft.com/office/officeart/2005/8/layout/hList7"/>
    <dgm:cxn modelId="{EA380CFD-4494-5245-A655-92A3B43E1B18}" type="presOf" srcId="{83BADFA8-617A-8348-9684-EF5BF6B5BC13}" destId="{439761AF-9B95-2748-B5CC-B59E2D39A00F}" srcOrd="1" destOrd="0" presId="urn:microsoft.com/office/officeart/2005/8/layout/hList7"/>
    <dgm:cxn modelId="{88125BD9-73EE-1A4A-BB39-A5CCA04757C1}" type="presParOf" srcId="{99D0F643-4D0B-1049-9759-54ED42550ACE}" destId="{763A93C1-0C84-6E4D-B04D-C2C739325CFB}" srcOrd="0" destOrd="0" presId="urn:microsoft.com/office/officeart/2005/8/layout/hList7"/>
    <dgm:cxn modelId="{1230D880-FF3F-B24D-A2AA-9EAECD71E21D}" type="presParOf" srcId="{99D0F643-4D0B-1049-9759-54ED42550ACE}" destId="{F6E384EA-6594-8049-8F2E-08A6364FADCE}" srcOrd="1" destOrd="0" presId="urn:microsoft.com/office/officeart/2005/8/layout/hList7"/>
    <dgm:cxn modelId="{595137B2-2467-A340-8FF0-15C56D45D0B2}" type="presParOf" srcId="{F6E384EA-6594-8049-8F2E-08A6364FADCE}" destId="{5F6BA057-9699-024C-B945-3975887F26D2}" srcOrd="0" destOrd="0" presId="urn:microsoft.com/office/officeart/2005/8/layout/hList7"/>
    <dgm:cxn modelId="{382F8AC5-9B6D-E144-BBB4-9032D9F8D12F}" type="presParOf" srcId="{5F6BA057-9699-024C-B945-3975887F26D2}" destId="{5656C681-0304-BA40-815E-85B88078A625}" srcOrd="0" destOrd="0" presId="urn:microsoft.com/office/officeart/2005/8/layout/hList7"/>
    <dgm:cxn modelId="{C1584792-A316-EF44-A510-8D2B71C8B7C0}" type="presParOf" srcId="{5F6BA057-9699-024C-B945-3975887F26D2}" destId="{565CB303-1853-554C-A5D8-86122A284571}" srcOrd="1" destOrd="0" presId="urn:microsoft.com/office/officeart/2005/8/layout/hList7"/>
    <dgm:cxn modelId="{C0682912-3D9D-F54D-92FA-53EF748E5AF8}" type="presParOf" srcId="{5F6BA057-9699-024C-B945-3975887F26D2}" destId="{67D8CEA8-32A9-C248-BED0-2F8051A3CA4A}" srcOrd="2" destOrd="0" presId="urn:microsoft.com/office/officeart/2005/8/layout/hList7"/>
    <dgm:cxn modelId="{E7B95237-5B62-404D-8D99-C3A292900B74}" type="presParOf" srcId="{5F6BA057-9699-024C-B945-3975887F26D2}" destId="{F6D9A0F9-77E8-A748-A4A7-C67CCED24407}" srcOrd="3" destOrd="0" presId="urn:microsoft.com/office/officeart/2005/8/layout/hList7"/>
    <dgm:cxn modelId="{E517AF41-785C-BA49-B3B2-9DD8E91F5EDC}" type="presParOf" srcId="{F6E384EA-6594-8049-8F2E-08A6364FADCE}" destId="{0E2C0A96-9789-6E44-8536-9AFE80A5CCB0}" srcOrd="1" destOrd="0" presId="urn:microsoft.com/office/officeart/2005/8/layout/hList7"/>
    <dgm:cxn modelId="{1C5AF9D6-2521-AC4B-928C-00A7D006E923}" type="presParOf" srcId="{F6E384EA-6594-8049-8F2E-08A6364FADCE}" destId="{02BFB8AA-9F9D-6E48-9839-5B3D71600032}" srcOrd="2" destOrd="0" presId="urn:microsoft.com/office/officeart/2005/8/layout/hList7"/>
    <dgm:cxn modelId="{D088CCAC-9251-C448-894D-84288712DC0F}" type="presParOf" srcId="{02BFB8AA-9F9D-6E48-9839-5B3D71600032}" destId="{847FBCBF-601F-4A44-B5CB-7BE79C78C51B}" srcOrd="0" destOrd="0" presId="urn:microsoft.com/office/officeart/2005/8/layout/hList7"/>
    <dgm:cxn modelId="{94271B13-6381-014E-B031-054555EAC67C}" type="presParOf" srcId="{02BFB8AA-9F9D-6E48-9839-5B3D71600032}" destId="{4CE0E170-2331-E34F-BA79-F307DE4C8CC1}" srcOrd="1" destOrd="0" presId="urn:microsoft.com/office/officeart/2005/8/layout/hList7"/>
    <dgm:cxn modelId="{D11E98E5-51B6-6B4D-9808-E44B74A2739D}" type="presParOf" srcId="{02BFB8AA-9F9D-6E48-9839-5B3D71600032}" destId="{E3E33CAF-FE81-F440-BCA3-033B48C3CB38}" srcOrd="2" destOrd="0" presId="urn:microsoft.com/office/officeart/2005/8/layout/hList7"/>
    <dgm:cxn modelId="{76C63C09-B805-6241-A230-9CFAF28AE5AE}" type="presParOf" srcId="{02BFB8AA-9F9D-6E48-9839-5B3D71600032}" destId="{3B12C637-8886-E346-B727-D2BE7678A6E0}" srcOrd="3" destOrd="0" presId="urn:microsoft.com/office/officeart/2005/8/layout/hList7"/>
    <dgm:cxn modelId="{851EC78B-F2E5-EF4E-A7E3-1D4F135DCC20}" type="presParOf" srcId="{F6E384EA-6594-8049-8F2E-08A6364FADCE}" destId="{B8362CF5-3D73-054D-8E0F-E16906B9B3B1}" srcOrd="3" destOrd="0" presId="urn:microsoft.com/office/officeart/2005/8/layout/hList7"/>
    <dgm:cxn modelId="{CDB402E0-E1E9-AA4D-B69F-7237E3B4B682}" type="presParOf" srcId="{F6E384EA-6594-8049-8F2E-08A6364FADCE}" destId="{D0525173-B13B-A747-95EA-8915CCE304A0}" srcOrd="4" destOrd="0" presId="urn:microsoft.com/office/officeart/2005/8/layout/hList7"/>
    <dgm:cxn modelId="{4A010546-8187-F045-9CBB-C8BD0E5AC1AE}" type="presParOf" srcId="{D0525173-B13B-A747-95EA-8915CCE304A0}" destId="{78C5B3C7-5164-5043-ABB6-0C658CB9172E}" srcOrd="0" destOrd="0" presId="urn:microsoft.com/office/officeart/2005/8/layout/hList7"/>
    <dgm:cxn modelId="{4CCBC56F-A2B9-AE4B-B7A2-5DCB03464E2B}" type="presParOf" srcId="{D0525173-B13B-A747-95EA-8915CCE304A0}" destId="{439761AF-9B95-2748-B5CC-B59E2D39A00F}" srcOrd="1" destOrd="0" presId="urn:microsoft.com/office/officeart/2005/8/layout/hList7"/>
    <dgm:cxn modelId="{845F0C5B-D696-0B4D-A54F-C8B2342F8E8D}" type="presParOf" srcId="{D0525173-B13B-A747-95EA-8915CCE304A0}" destId="{8F37A44F-61BC-3D4F-8394-7DB0D03D5333}" srcOrd="2" destOrd="0" presId="urn:microsoft.com/office/officeart/2005/8/layout/hList7"/>
    <dgm:cxn modelId="{B8678499-F7D9-A54D-9A4D-CA1B5BF0B325}" type="presParOf" srcId="{D0525173-B13B-A747-95EA-8915CCE304A0}" destId="{6094CBD2-8E38-9641-9555-3CB378B35443}" srcOrd="3" destOrd="0" presId="urn:microsoft.com/office/officeart/2005/8/layout/hList7"/>
    <dgm:cxn modelId="{7F00600A-884A-3040-A5F5-513B0B91CC04}" type="presParOf" srcId="{F6E384EA-6594-8049-8F2E-08A6364FADCE}" destId="{8CD74B9B-15F5-4D4D-89F0-BDE65CDDEC0F}" srcOrd="5" destOrd="0" presId="urn:microsoft.com/office/officeart/2005/8/layout/hList7"/>
    <dgm:cxn modelId="{772AD41C-05E6-3B43-9E7C-E7626E38E963}" type="presParOf" srcId="{F6E384EA-6594-8049-8F2E-08A6364FADCE}" destId="{B30D73F6-BA5B-2749-B7F0-74A330111A99}" srcOrd="6" destOrd="0" presId="urn:microsoft.com/office/officeart/2005/8/layout/hList7"/>
    <dgm:cxn modelId="{D0CF1A4C-EFF3-3A41-BC24-69182D1F11B6}" type="presParOf" srcId="{B30D73F6-BA5B-2749-B7F0-74A330111A99}" destId="{2E945D46-3880-494D-9667-3748D514D9BC}" srcOrd="0" destOrd="0" presId="urn:microsoft.com/office/officeart/2005/8/layout/hList7"/>
    <dgm:cxn modelId="{E2503B0E-16DC-CB49-9634-2786E6CDC12B}" type="presParOf" srcId="{B30D73F6-BA5B-2749-B7F0-74A330111A99}" destId="{C3F5E979-37B5-3D48-A45E-BA2A6AFCC00A}" srcOrd="1" destOrd="0" presId="urn:microsoft.com/office/officeart/2005/8/layout/hList7"/>
    <dgm:cxn modelId="{8F84BC15-99AB-524F-A8FB-EE6799ED31E6}" type="presParOf" srcId="{B30D73F6-BA5B-2749-B7F0-74A330111A99}" destId="{288FB980-0276-4C4E-B6C8-0F17BFE1ADC0}" srcOrd="2" destOrd="0" presId="urn:microsoft.com/office/officeart/2005/8/layout/hList7"/>
    <dgm:cxn modelId="{D737287C-5EB9-6D4F-B43D-4A11BC4EA3E7}" type="presParOf" srcId="{B30D73F6-BA5B-2749-B7F0-74A330111A99}" destId="{EEC54456-5180-AD48-BD57-7B5EA9BB794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94261C-83B7-E04B-9C51-86DEC9DD30FE}" type="doc">
      <dgm:prSet loTypeId="urn:microsoft.com/office/officeart/2005/8/layout/cycle1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8B6BE18-C22C-3C4E-96A5-B9260B3D9C19}">
      <dgm:prSet phldrT="[Text]"/>
      <dgm:spPr/>
      <dgm:t>
        <a:bodyPr/>
        <a:lstStyle/>
        <a:p>
          <a:r>
            <a:rPr lang="en-US" dirty="0"/>
            <a:t>Coordinate space: classical solutions + eom</a:t>
          </a:r>
        </a:p>
      </dgm:t>
    </dgm:pt>
    <dgm:pt modelId="{C42153EA-42F3-8D40-ADCA-D180758D02C5}" type="parTrans" cxnId="{47A0CC89-25D0-6D4C-A34C-54C487DDB068}">
      <dgm:prSet/>
      <dgm:spPr/>
      <dgm:t>
        <a:bodyPr/>
        <a:lstStyle/>
        <a:p>
          <a:endParaRPr lang="en-US"/>
        </a:p>
      </dgm:t>
    </dgm:pt>
    <dgm:pt modelId="{18F01916-75A3-A24F-8C04-78ED154C4310}" type="sibTrans" cxnId="{47A0CC89-25D0-6D4C-A34C-54C487DDB068}">
      <dgm:prSet/>
      <dgm:spPr/>
      <dgm:t>
        <a:bodyPr/>
        <a:lstStyle/>
        <a:p>
          <a:endParaRPr lang="en-US"/>
        </a:p>
      </dgm:t>
    </dgm:pt>
    <dgm:pt modelId="{291255D0-2848-F240-8331-2946A1FC619B}">
      <dgm:prSet phldrT="[Text]"/>
      <dgm:spPr/>
      <dgm:t>
        <a:bodyPr/>
        <a:lstStyle/>
        <a:p>
          <a:r>
            <a:rPr lang="en-US" dirty="0"/>
            <a:t>Twistor space</a:t>
          </a:r>
        </a:p>
      </dgm:t>
    </dgm:pt>
    <dgm:pt modelId="{F0EAD6AB-463F-2242-A4DD-9D600C06D0D4}" type="parTrans" cxnId="{2D1A8FF2-3E67-814E-AD69-F1A6CEA9E0F5}">
      <dgm:prSet/>
      <dgm:spPr/>
      <dgm:t>
        <a:bodyPr/>
        <a:lstStyle/>
        <a:p>
          <a:endParaRPr lang="en-US"/>
        </a:p>
      </dgm:t>
    </dgm:pt>
    <dgm:pt modelId="{521D98A5-C0BE-054F-BDAE-321EAAC7EF06}" type="sibTrans" cxnId="{2D1A8FF2-3E67-814E-AD69-F1A6CEA9E0F5}">
      <dgm:prSet/>
      <dgm:spPr/>
      <dgm:t>
        <a:bodyPr/>
        <a:lstStyle/>
        <a:p>
          <a:endParaRPr lang="en-US"/>
        </a:p>
      </dgm:t>
    </dgm:pt>
    <dgm:pt modelId="{839EC0F1-6732-0C42-8DB7-CCB48EBF6C3A}">
      <dgm:prSet phldrT="[Text]"/>
      <dgm:spPr/>
      <dgm:t>
        <a:bodyPr/>
        <a:lstStyle/>
        <a:p>
          <a:r>
            <a:rPr lang="en-US" dirty="0"/>
            <a:t>Momentum space: Amplitudes</a:t>
          </a:r>
        </a:p>
      </dgm:t>
    </dgm:pt>
    <dgm:pt modelId="{3C4A1049-8E89-3049-B3CE-B660713EE864}" type="parTrans" cxnId="{2CBD997C-2E97-CD4C-900D-EAFC950BA2E1}">
      <dgm:prSet/>
      <dgm:spPr/>
      <dgm:t>
        <a:bodyPr/>
        <a:lstStyle/>
        <a:p>
          <a:endParaRPr lang="en-US"/>
        </a:p>
      </dgm:t>
    </dgm:pt>
    <dgm:pt modelId="{68E71185-CAE3-5C4D-ACB3-B3805FD0DC69}" type="sibTrans" cxnId="{2CBD997C-2E97-CD4C-900D-EAFC950BA2E1}">
      <dgm:prSet/>
      <dgm:spPr/>
      <dgm:t>
        <a:bodyPr/>
        <a:lstStyle/>
        <a:p>
          <a:endParaRPr lang="en-US"/>
        </a:p>
      </dgm:t>
    </dgm:pt>
    <dgm:pt modelId="{DAA2BA74-A93D-BF4F-97EC-F50A8D510375}" type="pres">
      <dgm:prSet presAssocID="{6B94261C-83B7-E04B-9C51-86DEC9DD30FE}" presName="cycle" presStyleCnt="0">
        <dgm:presLayoutVars>
          <dgm:dir/>
          <dgm:resizeHandles val="exact"/>
        </dgm:presLayoutVars>
      </dgm:prSet>
      <dgm:spPr/>
    </dgm:pt>
    <dgm:pt modelId="{8586FA9F-B8A2-2C47-8DAB-651B8EF09270}" type="pres">
      <dgm:prSet presAssocID="{38B6BE18-C22C-3C4E-96A5-B9260B3D9C19}" presName="dummy" presStyleCnt="0"/>
      <dgm:spPr/>
    </dgm:pt>
    <dgm:pt modelId="{756169DE-BA91-E249-84FD-D3FD22FA32C0}" type="pres">
      <dgm:prSet presAssocID="{38B6BE18-C22C-3C4E-96A5-B9260B3D9C19}" presName="node" presStyleLbl="revTx" presStyleIdx="0" presStyleCnt="3">
        <dgm:presLayoutVars>
          <dgm:bulletEnabled val="1"/>
        </dgm:presLayoutVars>
      </dgm:prSet>
      <dgm:spPr/>
    </dgm:pt>
    <dgm:pt modelId="{EAF93F13-B06E-8248-A2D5-4C294ECC2BC7}" type="pres">
      <dgm:prSet presAssocID="{18F01916-75A3-A24F-8C04-78ED154C4310}" presName="sibTrans" presStyleLbl="node1" presStyleIdx="0" presStyleCnt="3" custFlipHor="1" custScaleX="109116" custScaleY="94534" custLinFactNeighborX="3131" custLinFactNeighborY="-2663"/>
      <dgm:spPr/>
    </dgm:pt>
    <dgm:pt modelId="{86ADC1C9-FB6C-074F-8E20-35E760042112}" type="pres">
      <dgm:prSet presAssocID="{291255D0-2848-F240-8331-2946A1FC619B}" presName="dummy" presStyleCnt="0"/>
      <dgm:spPr/>
    </dgm:pt>
    <dgm:pt modelId="{2F6BCC62-34F3-0843-8D7C-25C5ACF93B44}" type="pres">
      <dgm:prSet presAssocID="{291255D0-2848-F240-8331-2946A1FC619B}" presName="node" presStyleLbl="revTx" presStyleIdx="1" presStyleCnt="3" custRadScaleRad="87929" custRadScaleInc="-2526">
        <dgm:presLayoutVars>
          <dgm:bulletEnabled val="1"/>
        </dgm:presLayoutVars>
      </dgm:prSet>
      <dgm:spPr/>
    </dgm:pt>
    <dgm:pt modelId="{211D561F-9D95-CE46-90D6-45F617E98649}" type="pres">
      <dgm:prSet presAssocID="{521D98A5-C0BE-054F-BDAE-321EAAC7EF06}" presName="sibTrans" presStyleLbl="node1" presStyleIdx="1" presStyleCnt="3" custFlipHor="1" custScaleX="95959" custLinFactNeighborX="1387" custLinFactNeighborY="-1463"/>
      <dgm:spPr/>
    </dgm:pt>
    <dgm:pt modelId="{4625E988-469C-D44F-9382-3A7B7C212A9A}" type="pres">
      <dgm:prSet presAssocID="{839EC0F1-6732-0C42-8DB7-CCB48EBF6C3A}" presName="dummy" presStyleCnt="0"/>
      <dgm:spPr/>
    </dgm:pt>
    <dgm:pt modelId="{7719F446-6545-3949-B709-EC011A5BC9E8}" type="pres">
      <dgm:prSet presAssocID="{839EC0F1-6732-0C42-8DB7-CCB48EBF6C3A}" presName="node" presStyleLbl="revTx" presStyleIdx="2" presStyleCnt="3">
        <dgm:presLayoutVars>
          <dgm:bulletEnabled val="1"/>
        </dgm:presLayoutVars>
      </dgm:prSet>
      <dgm:spPr/>
    </dgm:pt>
    <dgm:pt modelId="{36939BE3-B6E0-7343-9C5D-46ABA5586180}" type="pres">
      <dgm:prSet presAssocID="{68E71185-CAE3-5C4D-ACB3-B3805FD0DC69}" presName="sibTrans" presStyleLbl="node1" presStyleIdx="2" presStyleCnt="3"/>
      <dgm:spPr/>
    </dgm:pt>
  </dgm:ptLst>
  <dgm:cxnLst>
    <dgm:cxn modelId="{848B2D14-E94F-1D41-A8BD-AD5AB4AB2676}" type="presOf" srcId="{839EC0F1-6732-0C42-8DB7-CCB48EBF6C3A}" destId="{7719F446-6545-3949-B709-EC011A5BC9E8}" srcOrd="0" destOrd="0" presId="urn:microsoft.com/office/officeart/2005/8/layout/cycle1"/>
    <dgm:cxn modelId="{2E105619-09A7-294F-9D06-CBD3BABB56A2}" type="presOf" srcId="{6B94261C-83B7-E04B-9C51-86DEC9DD30FE}" destId="{DAA2BA74-A93D-BF4F-97EC-F50A8D510375}" srcOrd="0" destOrd="0" presId="urn:microsoft.com/office/officeart/2005/8/layout/cycle1"/>
    <dgm:cxn modelId="{F6D6822F-AEE1-BC40-9A9A-AC63C7FC1741}" type="presOf" srcId="{521D98A5-C0BE-054F-BDAE-321EAAC7EF06}" destId="{211D561F-9D95-CE46-90D6-45F617E98649}" srcOrd="0" destOrd="0" presId="urn:microsoft.com/office/officeart/2005/8/layout/cycle1"/>
    <dgm:cxn modelId="{2CBD997C-2E97-CD4C-900D-EAFC950BA2E1}" srcId="{6B94261C-83B7-E04B-9C51-86DEC9DD30FE}" destId="{839EC0F1-6732-0C42-8DB7-CCB48EBF6C3A}" srcOrd="2" destOrd="0" parTransId="{3C4A1049-8E89-3049-B3CE-B660713EE864}" sibTransId="{68E71185-CAE3-5C4D-ACB3-B3805FD0DC69}"/>
    <dgm:cxn modelId="{47A0CC89-25D0-6D4C-A34C-54C487DDB068}" srcId="{6B94261C-83B7-E04B-9C51-86DEC9DD30FE}" destId="{38B6BE18-C22C-3C4E-96A5-B9260B3D9C19}" srcOrd="0" destOrd="0" parTransId="{C42153EA-42F3-8D40-ADCA-D180758D02C5}" sibTransId="{18F01916-75A3-A24F-8C04-78ED154C4310}"/>
    <dgm:cxn modelId="{97DCA4BA-EDD8-E642-A437-1699FB962C8C}" type="presOf" srcId="{38B6BE18-C22C-3C4E-96A5-B9260B3D9C19}" destId="{756169DE-BA91-E249-84FD-D3FD22FA32C0}" srcOrd="0" destOrd="0" presId="urn:microsoft.com/office/officeart/2005/8/layout/cycle1"/>
    <dgm:cxn modelId="{1921C4BB-8F50-3E44-B2B9-D4AB0553D4EF}" type="presOf" srcId="{68E71185-CAE3-5C4D-ACB3-B3805FD0DC69}" destId="{36939BE3-B6E0-7343-9C5D-46ABA5586180}" srcOrd="0" destOrd="0" presId="urn:microsoft.com/office/officeart/2005/8/layout/cycle1"/>
    <dgm:cxn modelId="{B8CEA5CF-C348-D84F-86D0-1EBB586D6A67}" type="presOf" srcId="{291255D0-2848-F240-8331-2946A1FC619B}" destId="{2F6BCC62-34F3-0843-8D7C-25C5ACF93B44}" srcOrd="0" destOrd="0" presId="urn:microsoft.com/office/officeart/2005/8/layout/cycle1"/>
    <dgm:cxn modelId="{49F24CD3-F951-F94C-809F-06174B4E68A8}" type="presOf" srcId="{18F01916-75A3-A24F-8C04-78ED154C4310}" destId="{EAF93F13-B06E-8248-A2D5-4C294ECC2BC7}" srcOrd="0" destOrd="0" presId="urn:microsoft.com/office/officeart/2005/8/layout/cycle1"/>
    <dgm:cxn modelId="{2D1A8FF2-3E67-814E-AD69-F1A6CEA9E0F5}" srcId="{6B94261C-83B7-E04B-9C51-86DEC9DD30FE}" destId="{291255D0-2848-F240-8331-2946A1FC619B}" srcOrd="1" destOrd="0" parTransId="{F0EAD6AB-463F-2242-A4DD-9D600C06D0D4}" sibTransId="{521D98A5-C0BE-054F-BDAE-321EAAC7EF06}"/>
    <dgm:cxn modelId="{8E12DFC5-4959-804C-BA4B-1A10738CB62A}" type="presParOf" srcId="{DAA2BA74-A93D-BF4F-97EC-F50A8D510375}" destId="{8586FA9F-B8A2-2C47-8DAB-651B8EF09270}" srcOrd="0" destOrd="0" presId="urn:microsoft.com/office/officeart/2005/8/layout/cycle1"/>
    <dgm:cxn modelId="{9E63A099-693A-7145-B76F-9F28CFDBB126}" type="presParOf" srcId="{DAA2BA74-A93D-BF4F-97EC-F50A8D510375}" destId="{756169DE-BA91-E249-84FD-D3FD22FA32C0}" srcOrd="1" destOrd="0" presId="urn:microsoft.com/office/officeart/2005/8/layout/cycle1"/>
    <dgm:cxn modelId="{1D2570AB-E0F7-B14D-B5A7-9BD4C55035C3}" type="presParOf" srcId="{DAA2BA74-A93D-BF4F-97EC-F50A8D510375}" destId="{EAF93F13-B06E-8248-A2D5-4C294ECC2BC7}" srcOrd="2" destOrd="0" presId="urn:microsoft.com/office/officeart/2005/8/layout/cycle1"/>
    <dgm:cxn modelId="{8860262F-9C5C-A049-9228-B702D464CB7F}" type="presParOf" srcId="{DAA2BA74-A93D-BF4F-97EC-F50A8D510375}" destId="{86ADC1C9-FB6C-074F-8E20-35E760042112}" srcOrd="3" destOrd="0" presId="urn:microsoft.com/office/officeart/2005/8/layout/cycle1"/>
    <dgm:cxn modelId="{6FC66C2D-B178-224E-80F8-5F833EA4BE94}" type="presParOf" srcId="{DAA2BA74-A93D-BF4F-97EC-F50A8D510375}" destId="{2F6BCC62-34F3-0843-8D7C-25C5ACF93B44}" srcOrd="4" destOrd="0" presId="urn:microsoft.com/office/officeart/2005/8/layout/cycle1"/>
    <dgm:cxn modelId="{905F6EF8-C0A8-6D46-BB1F-DC34B6ED02C4}" type="presParOf" srcId="{DAA2BA74-A93D-BF4F-97EC-F50A8D510375}" destId="{211D561F-9D95-CE46-90D6-45F617E98649}" srcOrd="5" destOrd="0" presId="urn:microsoft.com/office/officeart/2005/8/layout/cycle1"/>
    <dgm:cxn modelId="{5534A101-E35C-254C-94E6-5F3B4DFD6FF4}" type="presParOf" srcId="{DAA2BA74-A93D-BF4F-97EC-F50A8D510375}" destId="{4625E988-469C-D44F-9382-3A7B7C212A9A}" srcOrd="6" destOrd="0" presId="urn:microsoft.com/office/officeart/2005/8/layout/cycle1"/>
    <dgm:cxn modelId="{CF323A84-9E32-194B-903D-14C989B2ABE7}" type="presParOf" srcId="{DAA2BA74-A93D-BF4F-97EC-F50A8D510375}" destId="{7719F446-6545-3949-B709-EC011A5BC9E8}" srcOrd="7" destOrd="0" presId="urn:microsoft.com/office/officeart/2005/8/layout/cycle1"/>
    <dgm:cxn modelId="{AC3B1CB3-C56D-6641-A084-C37F15142910}" type="presParOf" srcId="{DAA2BA74-A93D-BF4F-97EC-F50A8D510375}" destId="{36939BE3-B6E0-7343-9C5D-46ABA558618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94261C-83B7-E04B-9C51-86DEC9DD30FE}" type="doc">
      <dgm:prSet loTypeId="urn:microsoft.com/office/officeart/2005/8/layout/cycle1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8B6BE18-C22C-3C4E-96A5-B9260B3D9C19}">
      <dgm:prSet phldrT="[Text]"/>
      <dgm:spPr/>
      <dgm:t>
        <a:bodyPr/>
        <a:lstStyle/>
        <a:p>
          <a:r>
            <a:rPr lang="en-US" dirty="0"/>
            <a:t>Coordinate space: classical solutions + eom</a:t>
          </a:r>
        </a:p>
      </dgm:t>
    </dgm:pt>
    <dgm:pt modelId="{C42153EA-42F3-8D40-ADCA-D180758D02C5}" type="parTrans" cxnId="{47A0CC89-25D0-6D4C-A34C-54C487DDB068}">
      <dgm:prSet/>
      <dgm:spPr/>
      <dgm:t>
        <a:bodyPr/>
        <a:lstStyle/>
        <a:p>
          <a:endParaRPr lang="en-US"/>
        </a:p>
      </dgm:t>
    </dgm:pt>
    <dgm:pt modelId="{18F01916-75A3-A24F-8C04-78ED154C4310}" type="sibTrans" cxnId="{47A0CC89-25D0-6D4C-A34C-54C487DDB068}">
      <dgm:prSet/>
      <dgm:spPr/>
      <dgm:t>
        <a:bodyPr/>
        <a:lstStyle/>
        <a:p>
          <a:endParaRPr lang="en-US"/>
        </a:p>
      </dgm:t>
    </dgm:pt>
    <dgm:pt modelId="{291255D0-2848-F240-8331-2946A1FC619B}">
      <dgm:prSet phldrT="[Text]"/>
      <dgm:spPr/>
      <dgm:t>
        <a:bodyPr/>
        <a:lstStyle/>
        <a:p>
          <a:r>
            <a:rPr lang="en-US" dirty="0"/>
            <a:t>Twistor space:</a:t>
          </a:r>
        </a:p>
        <a:p>
          <a:r>
            <a:rPr lang="en-US" dirty="0"/>
            <a:t>Amplitudes/Correlators and classical solutions</a:t>
          </a:r>
        </a:p>
      </dgm:t>
    </dgm:pt>
    <dgm:pt modelId="{F0EAD6AB-463F-2242-A4DD-9D600C06D0D4}" type="parTrans" cxnId="{2D1A8FF2-3E67-814E-AD69-F1A6CEA9E0F5}">
      <dgm:prSet/>
      <dgm:spPr/>
      <dgm:t>
        <a:bodyPr/>
        <a:lstStyle/>
        <a:p>
          <a:endParaRPr lang="en-US"/>
        </a:p>
      </dgm:t>
    </dgm:pt>
    <dgm:pt modelId="{521D98A5-C0BE-054F-BDAE-321EAAC7EF06}" type="sibTrans" cxnId="{2D1A8FF2-3E67-814E-AD69-F1A6CEA9E0F5}">
      <dgm:prSet/>
      <dgm:spPr/>
      <dgm:t>
        <a:bodyPr/>
        <a:lstStyle/>
        <a:p>
          <a:endParaRPr lang="en-US"/>
        </a:p>
      </dgm:t>
    </dgm:pt>
    <dgm:pt modelId="{839EC0F1-6732-0C42-8DB7-CCB48EBF6C3A}">
      <dgm:prSet phldrT="[Text]"/>
      <dgm:spPr/>
      <dgm:t>
        <a:bodyPr/>
        <a:lstStyle/>
        <a:p>
          <a:r>
            <a:rPr lang="en-US" dirty="0"/>
            <a:t>Momentum space: Amplitudes/Correlators</a:t>
          </a:r>
        </a:p>
      </dgm:t>
    </dgm:pt>
    <dgm:pt modelId="{3C4A1049-8E89-3049-B3CE-B660713EE864}" type="parTrans" cxnId="{2CBD997C-2E97-CD4C-900D-EAFC950BA2E1}">
      <dgm:prSet/>
      <dgm:spPr/>
      <dgm:t>
        <a:bodyPr/>
        <a:lstStyle/>
        <a:p>
          <a:endParaRPr lang="en-US"/>
        </a:p>
      </dgm:t>
    </dgm:pt>
    <dgm:pt modelId="{68E71185-CAE3-5C4D-ACB3-B3805FD0DC69}" type="sibTrans" cxnId="{2CBD997C-2E97-CD4C-900D-EAFC950BA2E1}">
      <dgm:prSet/>
      <dgm:spPr/>
      <dgm:t>
        <a:bodyPr/>
        <a:lstStyle/>
        <a:p>
          <a:endParaRPr lang="en-US"/>
        </a:p>
      </dgm:t>
    </dgm:pt>
    <dgm:pt modelId="{DAA2BA74-A93D-BF4F-97EC-F50A8D510375}" type="pres">
      <dgm:prSet presAssocID="{6B94261C-83B7-E04B-9C51-86DEC9DD30FE}" presName="cycle" presStyleCnt="0">
        <dgm:presLayoutVars>
          <dgm:dir/>
          <dgm:resizeHandles val="exact"/>
        </dgm:presLayoutVars>
      </dgm:prSet>
      <dgm:spPr/>
    </dgm:pt>
    <dgm:pt modelId="{8586FA9F-B8A2-2C47-8DAB-651B8EF09270}" type="pres">
      <dgm:prSet presAssocID="{38B6BE18-C22C-3C4E-96A5-B9260B3D9C19}" presName="dummy" presStyleCnt="0"/>
      <dgm:spPr/>
    </dgm:pt>
    <dgm:pt modelId="{756169DE-BA91-E249-84FD-D3FD22FA32C0}" type="pres">
      <dgm:prSet presAssocID="{38B6BE18-C22C-3C4E-96A5-B9260B3D9C19}" presName="node" presStyleLbl="revTx" presStyleIdx="0" presStyleCnt="3">
        <dgm:presLayoutVars>
          <dgm:bulletEnabled val="1"/>
        </dgm:presLayoutVars>
      </dgm:prSet>
      <dgm:spPr/>
    </dgm:pt>
    <dgm:pt modelId="{EAF93F13-B06E-8248-A2D5-4C294ECC2BC7}" type="pres">
      <dgm:prSet presAssocID="{18F01916-75A3-A24F-8C04-78ED154C4310}" presName="sibTrans" presStyleLbl="node1" presStyleIdx="0" presStyleCnt="3" custFlipHor="1" custScaleX="109116" custScaleY="94534" custLinFactNeighborX="3131" custLinFactNeighborY="-2663"/>
      <dgm:spPr/>
    </dgm:pt>
    <dgm:pt modelId="{86ADC1C9-FB6C-074F-8E20-35E760042112}" type="pres">
      <dgm:prSet presAssocID="{291255D0-2848-F240-8331-2946A1FC619B}" presName="dummy" presStyleCnt="0"/>
      <dgm:spPr/>
    </dgm:pt>
    <dgm:pt modelId="{2F6BCC62-34F3-0843-8D7C-25C5ACF93B44}" type="pres">
      <dgm:prSet presAssocID="{291255D0-2848-F240-8331-2946A1FC619B}" presName="node" presStyleLbl="revTx" presStyleIdx="1" presStyleCnt="3" custRadScaleRad="87929" custRadScaleInc="-2526">
        <dgm:presLayoutVars>
          <dgm:bulletEnabled val="1"/>
        </dgm:presLayoutVars>
      </dgm:prSet>
      <dgm:spPr/>
    </dgm:pt>
    <dgm:pt modelId="{211D561F-9D95-CE46-90D6-45F617E98649}" type="pres">
      <dgm:prSet presAssocID="{521D98A5-C0BE-054F-BDAE-321EAAC7EF06}" presName="sibTrans" presStyleLbl="node1" presStyleIdx="1" presStyleCnt="3" custFlipHor="1" custScaleX="95959" custLinFactNeighborX="1387" custLinFactNeighborY="-1463"/>
      <dgm:spPr/>
    </dgm:pt>
    <dgm:pt modelId="{4625E988-469C-D44F-9382-3A7B7C212A9A}" type="pres">
      <dgm:prSet presAssocID="{839EC0F1-6732-0C42-8DB7-CCB48EBF6C3A}" presName="dummy" presStyleCnt="0"/>
      <dgm:spPr/>
    </dgm:pt>
    <dgm:pt modelId="{7719F446-6545-3949-B709-EC011A5BC9E8}" type="pres">
      <dgm:prSet presAssocID="{839EC0F1-6732-0C42-8DB7-CCB48EBF6C3A}" presName="node" presStyleLbl="revTx" presStyleIdx="2" presStyleCnt="3">
        <dgm:presLayoutVars>
          <dgm:bulletEnabled val="1"/>
        </dgm:presLayoutVars>
      </dgm:prSet>
      <dgm:spPr/>
    </dgm:pt>
    <dgm:pt modelId="{36939BE3-B6E0-7343-9C5D-46ABA5586180}" type="pres">
      <dgm:prSet presAssocID="{68E71185-CAE3-5C4D-ACB3-B3805FD0DC69}" presName="sibTrans" presStyleLbl="node1" presStyleIdx="2" presStyleCnt="3"/>
      <dgm:spPr/>
    </dgm:pt>
  </dgm:ptLst>
  <dgm:cxnLst>
    <dgm:cxn modelId="{848B2D14-E94F-1D41-A8BD-AD5AB4AB2676}" type="presOf" srcId="{839EC0F1-6732-0C42-8DB7-CCB48EBF6C3A}" destId="{7719F446-6545-3949-B709-EC011A5BC9E8}" srcOrd="0" destOrd="0" presId="urn:microsoft.com/office/officeart/2005/8/layout/cycle1"/>
    <dgm:cxn modelId="{2E105619-09A7-294F-9D06-CBD3BABB56A2}" type="presOf" srcId="{6B94261C-83B7-E04B-9C51-86DEC9DD30FE}" destId="{DAA2BA74-A93D-BF4F-97EC-F50A8D510375}" srcOrd="0" destOrd="0" presId="urn:microsoft.com/office/officeart/2005/8/layout/cycle1"/>
    <dgm:cxn modelId="{F6D6822F-AEE1-BC40-9A9A-AC63C7FC1741}" type="presOf" srcId="{521D98A5-C0BE-054F-BDAE-321EAAC7EF06}" destId="{211D561F-9D95-CE46-90D6-45F617E98649}" srcOrd="0" destOrd="0" presId="urn:microsoft.com/office/officeart/2005/8/layout/cycle1"/>
    <dgm:cxn modelId="{2CBD997C-2E97-CD4C-900D-EAFC950BA2E1}" srcId="{6B94261C-83B7-E04B-9C51-86DEC9DD30FE}" destId="{839EC0F1-6732-0C42-8DB7-CCB48EBF6C3A}" srcOrd="2" destOrd="0" parTransId="{3C4A1049-8E89-3049-B3CE-B660713EE864}" sibTransId="{68E71185-CAE3-5C4D-ACB3-B3805FD0DC69}"/>
    <dgm:cxn modelId="{47A0CC89-25D0-6D4C-A34C-54C487DDB068}" srcId="{6B94261C-83B7-E04B-9C51-86DEC9DD30FE}" destId="{38B6BE18-C22C-3C4E-96A5-B9260B3D9C19}" srcOrd="0" destOrd="0" parTransId="{C42153EA-42F3-8D40-ADCA-D180758D02C5}" sibTransId="{18F01916-75A3-A24F-8C04-78ED154C4310}"/>
    <dgm:cxn modelId="{97DCA4BA-EDD8-E642-A437-1699FB962C8C}" type="presOf" srcId="{38B6BE18-C22C-3C4E-96A5-B9260B3D9C19}" destId="{756169DE-BA91-E249-84FD-D3FD22FA32C0}" srcOrd="0" destOrd="0" presId="urn:microsoft.com/office/officeart/2005/8/layout/cycle1"/>
    <dgm:cxn modelId="{1921C4BB-8F50-3E44-B2B9-D4AB0553D4EF}" type="presOf" srcId="{68E71185-CAE3-5C4D-ACB3-B3805FD0DC69}" destId="{36939BE3-B6E0-7343-9C5D-46ABA5586180}" srcOrd="0" destOrd="0" presId="urn:microsoft.com/office/officeart/2005/8/layout/cycle1"/>
    <dgm:cxn modelId="{B8CEA5CF-C348-D84F-86D0-1EBB586D6A67}" type="presOf" srcId="{291255D0-2848-F240-8331-2946A1FC619B}" destId="{2F6BCC62-34F3-0843-8D7C-25C5ACF93B44}" srcOrd="0" destOrd="0" presId="urn:microsoft.com/office/officeart/2005/8/layout/cycle1"/>
    <dgm:cxn modelId="{49F24CD3-F951-F94C-809F-06174B4E68A8}" type="presOf" srcId="{18F01916-75A3-A24F-8C04-78ED154C4310}" destId="{EAF93F13-B06E-8248-A2D5-4C294ECC2BC7}" srcOrd="0" destOrd="0" presId="urn:microsoft.com/office/officeart/2005/8/layout/cycle1"/>
    <dgm:cxn modelId="{2D1A8FF2-3E67-814E-AD69-F1A6CEA9E0F5}" srcId="{6B94261C-83B7-E04B-9C51-86DEC9DD30FE}" destId="{291255D0-2848-F240-8331-2946A1FC619B}" srcOrd="1" destOrd="0" parTransId="{F0EAD6AB-463F-2242-A4DD-9D600C06D0D4}" sibTransId="{521D98A5-C0BE-054F-BDAE-321EAAC7EF06}"/>
    <dgm:cxn modelId="{8E12DFC5-4959-804C-BA4B-1A10738CB62A}" type="presParOf" srcId="{DAA2BA74-A93D-BF4F-97EC-F50A8D510375}" destId="{8586FA9F-B8A2-2C47-8DAB-651B8EF09270}" srcOrd="0" destOrd="0" presId="urn:microsoft.com/office/officeart/2005/8/layout/cycle1"/>
    <dgm:cxn modelId="{9E63A099-693A-7145-B76F-9F28CFDBB126}" type="presParOf" srcId="{DAA2BA74-A93D-BF4F-97EC-F50A8D510375}" destId="{756169DE-BA91-E249-84FD-D3FD22FA32C0}" srcOrd="1" destOrd="0" presId="urn:microsoft.com/office/officeart/2005/8/layout/cycle1"/>
    <dgm:cxn modelId="{1D2570AB-E0F7-B14D-B5A7-9BD4C55035C3}" type="presParOf" srcId="{DAA2BA74-A93D-BF4F-97EC-F50A8D510375}" destId="{EAF93F13-B06E-8248-A2D5-4C294ECC2BC7}" srcOrd="2" destOrd="0" presId="urn:microsoft.com/office/officeart/2005/8/layout/cycle1"/>
    <dgm:cxn modelId="{8860262F-9C5C-A049-9228-B702D464CB7F}" type="presParOf" srcId="{DAA2BA74-A93D-BF4F-97EC-F50A8D510375}" destId="{86ADC1C9-FB6C-074F-8E20-35E760042112}" srcOrd="3" destOrd="0" presId="urn:microsoft.com/office/officeart/2005/8/layout/cycle1"/>
    <dgm:cxn modelId="{6FC66C2D-B178-224E-80F8-5F833EA4BE94}" type="presParOf" srcId="{DAA2BA74-A93D-BF4F-97EC-F50A8D510375}" destId="{2F6BCC62-34F3-0843-8D7C-25C5ACF93B44}" srcOrd="4" destOrd="0" presId="urn:microsoft.com/office/officeart/2005/8/layout/cycle1"/>
    <dgm:cxn modelId="{905F6EF8-C0A8-6D46-BB1F-DC34B6ED02C4}" type="presParOf" srcId="{DAA2BA74-A93D-BF4F-97EC-F50A8D510375}" destId="{211D561F-9D95-CE46-90D6-45F617E98649}" srcOrd="5" destOrd="0" presId="urn:microsoft.com/office/officeart/2005/8/layout/cycle1"/>
    <dgm:cxn modelId="{5534A101-E35C-254C-94E6-5F3B4DFD6FF4}" type="presParOf" srcId="{DAA2BA74-A93D-BF4F-97EC-F50A8D510375}" destId="{4625E988-469C-D44F-9382-3A7B7C212A9A}" srcOrd="6" destOrd="0" presId="urn:microsoft.com/office/officeart/2005/8/layout/cycle1"/>
    <dgm:cxn modelId="{CF323A84-9E32-194B-903D-14C989B2ABE7}" type="presParOf" srcId="{DAA2BA74-A93D-BF4F-97EC-F50A8D510375}" destId="{7719F446-6545-3949-B709-EC011A5BC9E8}" srcOrd="7" destOrd="0" presId="urn:microsoft.com/office/officeart/2005/8/layout/cycle1"/>
    <dgm:cxn modelId="{AC3B1CB3-C56D-6641-A084-C37F15142910}" type="presParOf" srcId="{DAA2BA74-A93D-BF4F-97EC-F50A8D510375}" destId="{36939BE3-B6E0-7343-9C5D-46ABA558618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C681-0304-BA40-815E-85B88078A625}">
      <dsp:nvSpPr>
        <dsp:cNvPr id="0" name=""/>
        <dsp:cNvSpPr/>
      </dsp:nvSpPr>
      <dsp:spPr>
        <a:xfrm>
          <a:off x="2817" y="0"/>
          <a:ext cx="2953026" cy="5994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Amplitudes</a:t>
          </a:r>
          <a:endParaRPr lang="en-US" sz="10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Breakdown of gravity EFT (divergences in loops)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Precision calculations for gravitational waves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Hidden symmetries</a:t>
          </a:r>
        </a:p>
      </dsp:txBody>
      <dsp:txXfrm>
        <a:off x="2817" y="2397825"/>
        <a:ext cx="2953026" cy="2397825"/>
      </dsp:txXfrm>
    </dsp:sp>
    <dsp:sp modelId="{F6D9A0F9-77E8-A748-A4A7-C67CCED24407}">
      <dsp:nvSpPr>
        <dsp:cNvPr id="0" name=""/>
        <dsp:cNvSpPr/>
      </dsp:nvSpPr>
      <dsp:spPr>
        <a:xfrm>
          <a:off x="465146" y="225370"/>
          <a:ext cx="1996189" cy="19961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FBCBF-601F-4A44-B5CB-7BE79C78C51B}">
      <dsp:nvSpPr>
        <dsp:cNvPr id="0" name=""/>
        <dsp:cNvSpPr/>
      </dsp:nvSpPr>
      <dsp:spPr>
        <a:xfrm>
          <a:off x="3044434" y="0"/>
          <a:ext cx="2953026" cy="5994563"/>
        </a:xfrm>
        <a:prstGeom prst="roundRect">
          <a:avLst>
            <a:gd name="adj" fmla="val 10000"/>
          </a:avLst>
        </a:prstGeom>
        <a:solidFill>
          <a:schemeClr val="accent3">
            <a:hueOff val="252426"/>
            <a:satOff val="3301"/>
            <a:lumOff val="-40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Curved space correlators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Breakdown of gravity EFT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Precision calculations of cosmological correlators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Hidden symmetries</a:t>
          </a:r>
        </a:p>
      </dsp:txBody>
      <dsp:txXfrm>
        <a:off x="3044434" y="2397825"/>
        <a:ext cx="2953026" cy="2397825"/>
      </dsp:txXfrm>
    </dsp:sp>
    <dsp:sp modelId="{3B12C637-8886-E346-B727-D2BE7678A6E0}">
      <dsp:nvSpPr>
        <dsp:cNvPr id="0" name=""/>
        <dsp:cNvSpPr/>
      </dsp:nvSpPr>
      <dsp:spPr>
        <a:xfrm>
          <a:off x="3579903" y="228524"/>
          <a:ext cx="1996189" cy="199618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5B3C7-5164-5043-ABB6-0C658CB9172E}">
      <dsp:nvSpPr>
        <dsp:cNvPr id="0" name=""/>
        <dsp:cNvSpPr/>
      </dsp:nvSpPr>
      <dsp:spPr>
        <a:xfrm>
          <a:off x="6086051" y="0"/>
          <a:ext cx="2953026" cy="5994563"/>
        </a:xfrm>
        <a:prstGeom prst="roundRect">
          <a:avLst>
            <a:gd name="adj" fmla="val 10000"/>
          </a:avLst>
        </a:prstGeom>
        <a:solidFill>
          <a:schemeClr val="accent3">
            <a:hueOff val="504853"/>
            <a:satOff val="6602"/>
            <a:lumOff val="-81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Exact solutions and </a:t>
          </a:r>
          <a:r>
            <a:rPr lang="en-US" sz="3200" kern="1200" dirty="0" err="1"/>
            <a:t>eom</a:t>
          </a:r>
          <a:endParaRPr lang="en-US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 gravitational solutions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On-shell symmetries of the theory</a:t>
          </a:r>
        </a:p>
      </dsp:txBody>
      <dsp:txXfrm>
        <a:off x="6086051" y="2397825"/>
        <a:ext cx="2953026" cy="2397825"/>
      </dsp:txXfrm>
    </dsp:sp>
    <dsp:sp modelId="{6094CBD2-8E38-9641-9555-3CB378B35443}">
      <dsp:nvSpPr>
        <dsp:cNvPr id="0" name=""/>
        <dsp:cNvSpPr/>
      </dsp:nvSpPr>
      <dsp:spPr>
        <a:xfrm>
          <a:off x="6564469" y="151451"/>
          <a:ext cx="1996189" cy="199618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45D46-3880-494D-9667-3748D514D9BC}">
      <dsp:nvSpPr>
        <dsp:cNvPr id="0" name=""/>
        <dsp:cNvSpPr/>
      </dsp:nvSpPr>
      <dsp:spPr>
        <a:xfrm>
          <a:off x="9127668" y="0"/>
          <a:ext cx="2953026" cy="5994563"/>
        </a:xfrm>
        <a:prstGeom prst="roundRect">
          <a:avLst>
            <a:gd name="adj" fmla="val 10000"/>
          </a:avLst>
        </a:prstGeom>
        <a:solidFill>
          <a:schemeClr val="accent3">
            <a:hueOff val="757279"/>
            <a:satOff val="9903"/>
            <a:lumOff val="-1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Lagrangian and action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Simplified Feynman rules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Off-shell symmetries of the theory</a:t>
          </a:r>
        </a:p>
      </dsp:txBody>
      <dsp:txXfrm>
        <a:off x="9127668" y="2397825"/>
        <a:ext cx="2953026" cy="2397825"/>
      </dsp:txXfrm>
    </dsp:sp>
    <dsp:sp modelId="{EEC54456-5180-AD48-BD57-7B5EA9BB794D}">
      <dsp:nvSpPr>
        <dsp:cNvPr id="0" name=""/>
        <dsp:cNvSpPr/>
      </dsp:nvSpPr>
      <dsp:spPr>
        <a:xfrm>
          <a:off x="9628004" y="228164"/>
          <a:ext cx="1996189" cy="199618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A93C1-0C84-6E4D-B04D-C2C739325CFB}">
      <dsp:nvSpPr>
        <dsp:cNvPr id="0" name=""/>
        <dsp:cNvSpPr/>
      </dsp:nvSpPr>
      <dsp:spPr>
        <a:xfrm flipH="1">
          <a:off x="5849323" y="5356862"/>
          <a:ext cx="398427" cy="34076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169DE-BA91-E249-84FD-D3FD22FA32C0}">
      <dsp:nvSpPr>
        <dsp:cNvPr id="0" name=""/>
        <dsp:cNvSpPr/>
      </dsp:nvSpPr>
      <dsp:spPr>
        <a:xfrm>
          <a:off x="6160327" y="420004"/>
          <a:ext cx="2137388" cy="2137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Coordinate space: classical solutions + eom</a:t>
          </a:r>
        </a:p>
      </dsp:txBody>
      <dsp:txXfrm>
        <a:off x="6160327" y="420004"/>
        <a:ext cx="2137388" cy="2137388"/>
      </dsp:txXfrm>
    </dsp:sp>
    <dsp:sp modelId="{EAF93F13-B06E-8248-A2D5-4C294ECC2BC7}">
      <dsp:nvSpPr>
        <dsp:cNvPr id="0" name=""/>
        <dsp:cNvSpPr/>
      </dsp:nvSpPr>
      <dsp:spPr>
        <a:xfrm flipH="1">
          <a:off x="2861126" y="-319801"/>
          <a:ext cx="5516294" cy="4779110"/>
        </a:xfrm>
        <a:prstGeom prst="circularArrow">
          <a:avLst>
            <a:gd name="adj1" fmla="val 8244"/>
            <a:gd name="adj2" fmla="val 575771"/>
            <a:gd name="adj3" fmla="val 2961215"/>
            <a:gd name="adj4" fmla="val 587368"/>
            <a:gd name="adj5" fmla="val 961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6BCC62-34F3-0843-8D7C-25C5ACF93B44}">
      <dsp:nvSpPr>
        <dsp:cNvPr id="0" name=""/>
        <dsp:cNvSpPr/>
      </dsp:nvSpPr>
      <dsp:spPr>
        <a:xfrm>
          <a:off x="4394479" y="3283398"/>
          <a:ext cx="2137388" cy="2137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Twistor space</a:t>
          </a:r>
        </a:p>
      </dsp:txBody>
      <dsp:txXfrm>
        <a:off x="4394479" y="3283398"/>
        <a:ext cx="2137388" cy="2137388"/>
      </dsp:txXfrm>
    </dsp:sp>
    <dsp:sp modelId="{211D561F-9D95-CE46-90D6-45F617E98649}">
      <dsp:nvSpPr>
        <dsp:cNvPr id="0" name=""/>
        <dsp:cNvSpPr/>
      </dsp:nvSpPr>
      <dsp:spPr>
        <a:xfrm flipH="1">
          <a:off x="3047264" y="-387036"/>
          <a:ext cx="4851150" cy="5055440"/>
        </a:xfrm>
        <a:prstGeom prst="circularArrow">
          <a:avLst>
            <a:gd name="adj1" fmla="val 8244"/>
            <a:gd name="adj2" fmla="val 575771"/>
            <a:gd name="adj3" fmla="val 9654101"/>
            <a:gd name="adj4" fmla="val 7143183"/>
            <a:gd name="adj5" fmla="val 961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19F446-6545-3949-B709-EC011A5BC9E8}">
      <dsp:nvSpPr>
        <dsp:cNvPr id="0" name=""/>
        <dsp:cNvSpPr/>
      </dsp:nvSpPr>
      <dsp:spPr>
        <a:xfrm>
          <a:off x="2564248" y="420004"/>
          <a:ext cx="2137388" cy="2137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Momentum space: Amplitudes</a:t>
          </a:r>
        </a:p>
      </dsp:txBody>
      <dsp:txXfrm>
        <a:off x="2564248" y="420004"/>
        <a:ext cx="2137388" cy="2137388"/>
      </dsp:txXfrm>
    </dsp:sp>
    <dsp:sp modelId="{36939BE3-B6E0-7343-9C5D-46ABA5586180}">
      <dsp:nvSpPr>
        <dsp:cNvPr id="0" name=""/>
        <dsp:cNvSpPr/>
      </dsp:nvSpPr>
      <dsp:spPr>
        <a:xfrm>
          <a:off x="2903261" y="-923"/>
          <a:ext cx="5055440" cy="5055440"/>
        </a:xfrm>
        <a:prstGeom prst="circularArrow">
          <a:avLst>
            <a:gd name="adj1" fmla="val 8244"/>
            <a:gd name="adj2" fmla="val 575771"/>
            <a:gd name="adj3" fmla="val 16858200"/>
            <a:gd name="adj4" fmla="val 14966029"/>
            <a:gd name="adj5" fmla="val 961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169DE-BA91-E249-84FD-D3FD22FA32C0}">
      <dsp:nvSpPr>
        <dsp:cNvPr id="0" name=""/>
        <dsp:cNvSpPr/>
      </dsp:nvSpPr>
      <dsp:spPr>
        <a:xfrm>
          <a:off x="6160327" y="420004"/>
          <a:ext cx="2137388" cy="2137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Coordinate space: classical solutions + eom</a:t>
          </a:r>
        </a:p>
      </dsp:txBody>
      <dsp:txXfrm>
        <a:off x="6160327" y="420004"/>
        <a:ext cx="2137388" cy="2137388"/>
      </dsp:txXfrm>
    </dsp:sp>
    <dsp:sp modelId="{EAF93F13-B06E-8248-A2D5-4C294ECC2BC7}">
      <dsp:nvSpPr>
        <dsp:cNvPr id="0" name=""/>
        <dsp:cNvSpPr/>
      </dsp:nvSpPr>
      <dsp:spPr>
        <a:xfrm flipH="1">
          <a:off x="2861126" y="-319801"/>
          <a:ext cx="5516294" cy="4779110"/>
        </a:xfrm>
        <a:prstGeom prst="circularArrow">
          <a:avLst>
            <a:gd name="adj1" fmla="val 8244"/>
            <a:gd name="adj2" fmla="val 575771"/>
            <a:gd name="adj3" fmla="val 2961215"/>
            <a:gd name="adj4" fmla="val 587368"/>
            <a:gd name="adj5" fmla="val 961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6BCC62-34F3-0843-8D7C-25C5ACF93B44}">
      <dsp:nvSpPr>
        <dsp:cNvPr id="0" name=""/>
        <dsp:cNvSpPr/>
      </dsp:nvSpPr>
      <dsp:spPr>
        <a:xfrm>
          <a:off x="4394479" y="3283398"/>
          <a:ext cx="2137388" cy="2137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Twistor space: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Amplitudes/Correlators and classical solutions</a:t>
          </a:r>
        </a:p>
      </dsp:txBody>
      <dsp:txXfrm>
        <a:off x="4394479" y="3283398"/>
        <a:ext cx="2137388" cy="2137388"/>
      </dsp:txXfrm>
    </dsp:sp>
    <dsp:sp modelId="{211D561F-9D95-CE46-90D6-45F617E98649}">
      <dsp:nvSpPr>
        <dsp:cNvPr id="0" name=""/>
        <dsp:cNvSpPr/>
      </dsp:nvSpPr>
      <dsp:spPr>
        <a:xfrm flipH="1">
          <a:off x="3047264" y="-387036"/>
          <a:ext cx="4851150" cy="5055440"/>
        </a:xfrm>
        <a:prstGeom prst="circularArrow">
          <a:avLst>
            <a:gd name="adj1" fmla="val 8244"/>
            <a:gd name="adj2" fmla="val 575771"/>
            <a:gd name="adj3" fmla="val 9654101"/>
            <a:gd name="adj4" fmla="val 7143183"/>
            <a:gd name="adj5" fmla="val 961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19F446-6545-3949-B709-EC011A5BC9E8}">
      <dsp:nvSpPr>
        <dsp:cNvPr id="0" name=""/>
        <dsp:cNvSpPr/>
      </dsp:nvSpPr>
      <dsp:spPr>
        <a:xfrm>
          <a:off x="2564248" y="420004"/>
          <a:ext cx="2137388" cy="2137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Momentum space: Amplitudes/Correlators</a:t>
          </a:r>
        </a:p>
      </dsp:txBody>
      <dsp:txXfrm>
        <a:off x="2564248" y="420004"/>
        <a:ext cx="2137388" cy="2137388"/>
      </dsp:txXfrm>
    </dsp:sp>
    <dsp:sp modelId="{36939BE3-B6E0-7343-9C5D-46ABA5586180}">
      <dsp:nvSpPr>
        <dsp:cNvPr id="0" name=""/>
        <dsp:cNvSpPr/>
      </dsp:nvSpPr>
      <dsp:spPr>
        <a:xfrm>
          <a:off x="2903261" y="-923"/>
          <a:ext cx="5055440" cy="5055440"/>
        </a:xfrm>
        <a:prstGeom prst="circularArrow">
          <a:avLst>
            <a:gd name="adj1" fmla="val 8244"/>
            <a:gd name="adj2" fmla="val 575771"/>
            <a:gd name="adj3" fmla="val 16858200"/>
            <a:gd name="adj4" fmla="val 14966029"/>
            <a:gd name="adj5" fmla="val 961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A5D70-B11F-C744-899D-755233A2804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F0AB9-E1A2-2449-B6AC-ABC8A6EF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25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3E8DA-3E2E-AF47-A52B-93715865AC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69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E228F-6E99-325E-FDB1-EF480493E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A1A91-C83B-1009-4156-9E70BF904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563857-44C9-98A0-1EEB-6D458EF37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C0F4-8416-4CD9-0DE0-FB5F3D945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E9021-4777-4007-819B-E02D230442A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0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3E8DA-3E2E-AF47-A52B-93715865AC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0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3E8DA-3E2E-AF47-A52B-93715865AC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91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E9021-4777-4007-819B-E02D230442A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63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3E8DA-3E2E-AF47-A52B-93715865AC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8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3E8DA-3E2E-AF47-A52B-93715865AC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15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Uploaded PDF: DoubleCopyCurvedSpacetimes-10.pdf. Pages 24-25, Eqs. (99)-(106).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29362-A886-8DBA-7BB8-CFD29F92E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5F2DB5-58B5-0684-155C-90B503EAC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E004D3-9BBA-2DD4-E0ED-CFDE08947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Uploaded PDF: DoubleCopyCurvedSpacetimes-10.pdf. Pages 24-25, Eqs. (99)-(106).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3AA26-D4B2-F137-BAB1-6BBEED0FC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5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2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4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61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B24EB433-122A-4419-8A25-2FDB094C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28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82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9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6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6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3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1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785DF-E95F-9E4B-9F00-9B4810141385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75FF-C426-D847-85C7-408E34530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11" Type="http://schemas.openxmlformats.org/officeDocument/2006/relationships/image" Target="../media/image66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svg"/><Relationship Id="rId5" Type="http://schemas.openxmlformats.org/officeDocument/2006/relationships/image" Target="../media/image62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svg"/><Relationship Id="rId5" Type="http://schemas.openxmlformats.org/officeDocument/2006/relationships/image" Target="../media/image68.svg"/><Relationship Id="rId4" Type="http://schemas.openxmlformats.org/officeDocument/2006/relationships/image" Target="../media/image67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4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73.png"/><Relationship Id="rId11" Type="http://schemas.openxmlformats.org/officeDocument/2006/relationships/hyperlink" Target="https://peoplesdispatch.org/2019/04/13/first-ever-black-hole-image-captured-proves-einsteins-general-theory-of-relativity/" TargetMode="External"/><Relationship Id="rId5" Type="http://schemas.openxmlformats.org/officeDocument/2006/relationships/image" Target="../media/image72.png"/><Relationship Id="rId10" Type="http://schemas.openxmlformats.org/officeDocument/2006/relationships/image" Target="../media/image28.png"/><Relationship Id="rId4" Type="http://schemas.openxmlformats.org/officeDocument/2006/relationships/image" Target="../media/image70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sdispatch.org/2019/04/13/first-ever-black-hole-image-captured-proves-einsteins-general-theory-of-relativity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chart" Target="../charts/chart1.xml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39.jpeg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8.png"/><Relationship Id="rId11" Type="http://schemas.openxmlformats.org/officeDocument/2006/relationships/image" Target="../media/image91.jpeg"/><Relationship Id="rId5" Type="http://schemas.openxmlformats.org/officeDocument/2006/relationships/image" Target="../media/image87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5.png"/><Relationship Id="rId10" Type="http://schemas.openxmlformats.org/officeDocument/2006/relationships/image" Target="../media/image102.png"/><Relationship Id="rId4" Type="http://schemas.openxmlformats.org/officeDocument/2006/relationships/image" Target="../media/image93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40.png"/><Relationship Id="rId18" Type="http://schemas.openxmlformats.org/officeDocument/2006/relationships/image" Target="../media/image131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43.png"/><Relationship Id="rId7" Type="http://schemas.openxmlformats.org/officeDocument/2006/relationships/image" Target="../media/image39.jpeg"/><Relationship Id="rId12" Type="http://schemas.microsoft.com/office/2007/relationships/diagramDrawing" Target="../diagrams/drawing3.xml"/><Relationship Id="rId17" Type="http://schemas.openxmlformats.org/officeDocument/2006/relationships/image" Target="../media/image73.png"/><Relationship Id="rId25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2.png"/><Relationship Id="rId20" Type="http://schemas.openxmlformats.org/officeDocument/2006/relationships/image" Target="../media/image42.png"/><Relationship Id="rId1" Type="http://schemas.openxmlformats.org/officeDocument/2006/relationships/tags" Target="../tags/tag9.xml"/><Relationship Id="rId6" Type="http://schemas.openxmlformats.org/officeDocument/2006/relationships/image" Target="../media/image34.jpeg"/><Relationship Id="rId11" Type="http://schemas.openxmlformats.org/officeDocument/2006/relationships/diagramColors" Target="../diagrams/colors3.xml"/><Relationship Id="rId24" Type="http://schemas.openxmlformats.org/officeDocument/2006/relationships/image" Target="../media/image82.png"/><Relationship Id="rId5" Type="http://schemas.openxmlformats.org/officeDocument/2006/relationships/image" Target="../media/image130.png"/><Relationship Id="rId15" Type="http://schemas.openxmlformats.org/officeDocument/2006/relationships/hyperlink" Target="https://peoplesdispatch.org/2019/04/13/first-ever-black-hole-image-captured-proves-einsteins-general-theory-of-relativity/" TargetMode="External"/><Relationship Id="rId23" Type="http://schemas.openxmlformats.org/officeDocument/2006/relationships/image" Target="../media/image95.png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41.png"/><Relationship Id="rId4" Type="http://schemas.openxmlformats.org/officeDocument/2006/relationships/image" Target="../media/image129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28.png"/><Relationship Id="rId22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sdispatch.org/2019/04/13/first-ever-black-hole-image-captured-proves-einsteins-general-theory-of-relativity/" TargetMode="External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10.png"/><Relationship Id="rId11" Type="http://schemas.openxmlformats.org/officeDocument/2006/relationships/image" Target="../media/image33.png"/><Relationship Id="rId5" Type="http://schemas.openxmlformats.org/officeDocument/2006/relationships/image" Target="../media/image300.png"/><Relationship Id="rId10" Type="http://schemas.openxmlformats.org/officeDocument/2006/relationships/image" Target="../media/image280.png"/><Relationship Id="rId4" Type="http://schemas.openxmlformats.org/officeDocument/2006/relationships/hyperlink" Target="https://peoplesdispatch.org/2019/04/13/first-ever-black-hole-image-captured-proves-einsteins-general-theory-of-relativity/" TargetMode="External"/><Relationship Id="rId9" Type="http://schemas.openxmlformats.org/officeDocument/2006/relationships/image" Target="../media/image3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hyperlink" Target="https://peoplesdispatch.org/2019/04/13/first-ever-black-hole-image-captured-proves-einsteins-general-theory-of-relativity/" TargetMode="External"/><Relationship Id="rId3" Type="http://schemas.openxmlformats.org/officeDocument/2006/relationships/notesSlide" Target="../notesSlides/notesSlide4.xml"/><Relationship Id="rId7" Type="http://schemas.openxmlformats.org/officeDocument/2006/relationships/diagramLayout" Target="../diagrams/layout2.xml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png"/><Relationship Id="rId1" Type="http://schemas.openxmlformats.org/officeDocument/2006/relationships/tags" Target="../tags/tag4.xml"/><Relationship Id="rId6" Type="http://schemas.openxmlformats.org/officeDocument/2006/relationships/diagramData" Target="../diagrams/data2.xml"/><Relationship Id="rId11" Type="http://schemas.openxmlformats.org/officeDocument/2006/relationships/image" Target="../media/image40.png"/><Relationship Id="rId5" Type="http://schemas.openxmlformats.org/officeDocument/2006/relationships/image" Target="../media/image39.jpeg"/><Relationship Id="rId15" Type="http://schemas.openxmlformats.org/officeDocument/2006/relationships/image" Target="../media/image42.png"/><Relationship Id="rId10" Type="http://schemas.microsoft.com/office/2007/relationships/diagramDrawing" Target="../diagrams/drawing2.xml"/><Relationship Id="rId4" Type="http://schemas.openxmlformats.org/officeDocument/2006/relationships/image" Target="../media/image34.jpeg"/><Relationship Id="rId9" Type="http://schemas.openxmlformats.org/officeDocument/2006/relationships/diagramColors" Target="../diagrams/colors2.xml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EEA85169-A40A-40DD-9871-5FE5B6A0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708" y="728662"/>
            <a:ext cx="6490380" cy="4300538"/>
          </a:xfrm>
        </p:spPr>
        <p:txBody>
          <a:bodyPr>
            <a:normAutofit/>
          </a:bodyPr>
          <a:lstStyle/>
          <a:p>
            <a:r>
              <a:rPr lang="en-US" b="1" dirty="0"/>
              <a:t>Double Copy in Curved Spacetimes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39ECBE-4D36-48EB-D459-9BDB14AD08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09" r="2610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B712-4104-4FB1-9955-C84617B22F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5087389"/>
            <a:ext cx="5014913" cy="1041949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  <a:alpha val="58000"/>
                  </a:schemeClr>
                </a:solidFill>
              </a:rPr>
              <a:t>Mariana Carrillo González</a:t>
            </a:r>
          </a:p>
        </p:txBody>
      </p:sp>
      <p:pic>
        <p:nvPicPr>
          <p:cNvPr id="4" name="Graphic 3" descr="Magnifying glass with solid fill">
            <a:extLst>
              <a:ext uri="{FF2B5EF4-FFF2-40B4-BE49-F238E27FC236}">
                <a16:creationId xmlns:a16="http://schemas.microsoft.com/office/drawing/2014/main" id="{1BF2BB6B-565D-E5FA-B5A7-DB1D15D248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5128" y="2972230"/>
            <a:ext cx="4113939" cy="4113939"/>
          </a:xfrm>
          <a:prstGeom prst="rect">
            <a:avLst/>
          </a:prstGeom>
        </p:spPr>
      </p:pic>
      <p:sp>
        <p:nvSpPr>
          <p:cNvPr id="8" name="Oval 7" descr="Subatomic particle Subatomic particle Collision Proton, Plasma Atom  Example, orange, symmetry png | PNGEgg">
            <a:extLst>
              <a:ext uri="{FF2B5EF4-FFF2-40B4-BE49-F238E27FC236}">
                <a16:creationId xmlns:a16="http://schemas.microsoft.com/office/drawing/2014/main" id="{6148BD17-F3E8-5AA8-F223-1934E359A6CB}"/>
              </a:ext>
            </a:extLst>
          </p:cNvPr>
          <p:cNvSpPr/>
          <p:nvPr/>
        </p:nvSpPr>
        <p:spPr>
          <a:xfrm>
            <a:off x="3027625" y="3583662"/>
            <a:ext cx="2078287" cy="2058934"/>
          </a:xfrm>
          <a:prstGeom prst="ellipse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59" b="94908" l="4889" r="94556">
                          <a14:foregroundMark x1="68444" y1="31419" x2="68444" y2="31419"/>
                          <a14:foregroundMark x1="69111" y1="17443" x2="69111" y2="17443"/>
                          <a14:foregroundMark x1="58222" y1="19285" x2="58222" y2="19285"/>
                          <a14:foregroundMark x1="50111" y1="10943" x2="50111" y2="10943"/>
                          <a14:foregroundMark x1="50111" y1="10943" x2="50111" y2="10943"/>
                          <a14:foregroundMark x1="50111" y1="4875" x2="50111" y2="4875"/>
                          <a14:foregroundMark x1="50111" y1="4875" x2="50111" y2="4875"/>
                          <a14:foregroundMark x1="59889" y1="16360" x2="59889" y2="16360"/>
                          <a14:foregroundMark x1="59222" y1="16360" x2="59222" y2="16360"/>
                          <a14:foregroundMark x1="59222" y1="16360" x2="59222" y2="16360"/>
                          <a14:foregroundMark x1="59222" y1="16360" x2="59222" y2="16360"/>
                          <a14:foregroundMark x1="29000" y1="14626" x2="29000" y2="14626"/>
                          <a14:foregroundMark x1="29000" y1="14626" x2="29000" y2="14626"/>
                          <a14:foregroundMark x1="29000" y1="14626" x2="29000" y2="14626"/>
                          <a14:foregroundMark x1="85000" y1="71181" x2="85000" y2="71181"/>
                          <a14:foregroundMark x1="85000" y1="71181" x2="85000" y2="71181"/>
                          <a14:foregroundMark x1="84333" y1="59047" x2="84333" y2="59047"/>
                          <a14:foregroundMark x1="84333" y1="59047" x2="84333" y2="59047"/>
                          <a14:foregroundMark x1="90444" y1="52221" x2="90444" y2="52221"/>
                          <a14:foregroundMark x1="90444" y1="52221" x2="90444" y2="52221"/>
                          <a14:foregroundMark x1="94556" y1="51463" x2="94556" y2="51463"/>
                          <a14:foregroundMark x1="94556" y1="51463" x2="94556" y2="51463"/>
                          <a14:foregroundMark x1="82333" y1="42904" x2="82333" y2="42904"/>
                          <a14:foregroundMark x1="83667" y1="39978" x2="83667" y2="39978"/>
                          <a14:foregroundMark x1="83667" y1="39978" x2="83667" y2="39978"/>
                          <a14:foregroundMark x1="83667" y1="39978" x2="83667" y2="39978"/>
                          <a14:foregroundMark x1="83667" y1="39978" x2="83667" y2="39978"/>
                          <a14:foregroundMark x1="83667" y1="39978" x2="83667" y2="39978"/>
                          <a14:foregroundMark x1="79222" y1="40412" x2="79222" y2="40412"/>
                          <a14:foregroundMark x1="79222" y1="41820" x2="79222" y2="41820"/>
                          <a14:foregroundMark x1="79222" y1="41820" x2="79222" y2="41820"/>
                          <a14:foregroundMark x1="79222" y1="41820" x2="79222" y2="41820"/>
                          <a14:foregroundMark x1="89111" y1="27844" x2="89111" y2="27844"/>
                          <a14:foregroundMark x1="85000" y1="29252" x2="85000" y2="29252"/>
                          <a14:foregroundMark x1="58889" y1="18527" x2="58889" y2="18527"/>
                          <a14:foregroundMark x1="58889" y1="17118" x2="58889" y2="17118"/>
                          <a14:foregroundMark x1="58889" y1="17118" x2="58889" y2="17118"/>
                          <a14:foregroundMark x1="57222" y1="17768" x2="57222" y2="17768"/>
                          <a14:foregroundMark x1="40222" y1="18527" x2="40222" y2="18527"/>
                          <a14:foregroundMark x1="57556" y1="21343" x2="57556" y2="21343"/>
                          <a14:foregroundMark x1="57556" y1="22102" x2="57556" y2="22102"/>
                          <a14:foregroundMark x1="56889" y1="23185" x2="56889" y2="23185"/>
                          <a14:foregroundMark x1="56889" y1="25352" x2="56889" y2="25352"/>
                          <a14:foregroundMark x1="55889" y1="27844" x2="55889" y2="27844"/>
                          <a14:foregroundMark x1="49444" y1="87974" x2="49444" y2="87974"/>
                          <a14:foregroundMark x1="49889" y1="95016" x2="49889" y2="95016"/>
                          <a14:foregroundMark x1="50333" y1="93716" x2="50333" y2="93716"/>
                          <a14:foregroundMark x1="60111" y1="81040" x2="60111" y2="81040"/>
                          <a14:foregroundMark x1="69889" y1="80498" x2="69889" y2="80498"/>
                          <a14:foregroundMark x1="74222" y1="72156" x2="74222" y2="72156"/>
                          <a14:foregroundMark x1="72556" y1="71939" x2="72556" y2="71939"/>
                          <a14:foregroundMark x1="76000" y1="74973" x2="76000" y2="74973"/>
                          <a14:foregroundMark x1="76444" y1="73239" x2="76444" y2="73239"/>
                          <a14:foregroundMark x1="76444" y1="73239" x2="76444" y2="73239"/>
                          <a14:foregroundMark x1="72444" y1="70423" x2="72444" y2="70423"/>
                          <a14:foregroundMark x1="71111" y1="69881" x2="71111" y2="69881"/>
                          <a14:foregroundMark x1="70444" y1="69339" x2="70444" y2="69339"/>
                          <a14:foregroundMark x1="70000" y1="68364" x2="70000" y2="68364"/>
                          <a14:foregroundMark x1="69444" y1="67497" x2="69444" y2="67497"/>
                          <a14:foregroundMark x1="68222" y1="67064" x2="68222" y2="67064"/>
                          <a14:foregroundMark x1="67333" y1="66306" x2="67333" y2="66306"/>
                          <a14:foregroundMark x1="66556" y1="65655" x2="66556" y2="65655"/>
                          <a14:foregroundMark x1="83111" y1="40412" x2="83111" y2="40412"/>
                          <a14:foregroundMark x1="85222" y1="41387" x2="85222" y2="41387"/>
                          <a14:foregroundMark x1="77667" y1="42470" x2="77667" y2="42470"/>
                          <a14:foregroundMark x1="76222" y1="42795" x2="76222" y2="42795"/>
                          <a14:foregroundMark x1="74778" y1="43337" x2="74778" y2="43337"/>
                          <a14:foregroundMark x1="73000" y1="43662" x2="73000" y2="43662"/>
                          <a14:foregroundMark x1="43222" y1="83207" x2="43222" y2="83207"/>
                          <a14:foregroundMark x1="40111" y1="83207" x2="40111" y2="83207"/>
                          <a14:foregroundMark x1="40889" y1="84615" x2="40889" y2="84615"/>
                          <a14:foregroundMark x1="41556" y1="82015" x2="41556" y2="82015"/>
                          <a14:foregroundMark x1="41778" y1="79632" x2="41778" y2="79632"/>
                          <a14:foregroundMark x1="42222" y1="77898" x2="42222" y2="77898"/>
                          <a14:foregroundMark x1="42778" y1="75623" x2="42778" y2="75623"/>
                          <a14:foregroundMark x1="43556" y1="73889" x2="43556" y2="73889"/>
                          <a14:foregroundMark x1="44111" y1="72481" x2="44111" y2="72481"/>
                          <a14:foregroundMark x1="27778" y1="88191" x2="27778" y2="88191"/>
                          <a14:foregroundMark x1="30889" y1="71073" x2="30889" y2="71073"/>
                          <a14:foregroundMark x1="16222" y1="69122" x2="16222" y2="69122"/>
                          <a14:foregroundMark x1="19111" y1="58397" x2="19111" y2="58397"/>
                          <a14:foregroundMark x1="10333" y1="50163" x2="10333" y2="50163"/>
                          <a14:foregroundMark x1="4889" y1="49187" x2="4889" y2="49187"/>
                          <a14:foregroundMark x1="8111" y1="49512" x2="8111" y2="49512"/>
                          <a14:foregroundMark x1="17889" y1="31094" x2="17889" y2="31094"/>
                          <a14:foregroundMark x1="27889" y1="27952" x2="27889" y2="27952"/>
                          <a14:foregroundMark x1="24778" y1="26327" x2="24778" y2="26327"/>
                          <a14:foregroundMark x1="25556" y1="25352" x2="25556" y2="25352"/>
                          <a14:foregroundMark x1="27222" y1="27086" x2="27222" y2="27086"/>
                          <a14:foregroundMark x1="29000" y1="29144" x2="29000" y2="29144"/>
                          <a14:foregroundMark x1="30889" y1="31094" x2="30889" y2="31094"/>
                          <a14:foregroundMark x1="32778" y1="33153" x2="32778" y2="33153"/>
                          <a14:foregroundMark x1="33778" y1="34561" x2="33778" y2="34561"/>
                          <a14:foregroundMark x1="35000" y1="35320" x2="35000" y2="35320"/>
                          <a14:foregroundMark x1="17111" y1="59155" x2="17111" y2="59155"/>
                          <a14:foregroundMark x1="14556" y1="58938" x2="14556" y2="58938"/>
                          <a14:foregroundMark x1="22222" y1="57421" x2="22222" y2="57421"/>
                          <a14:foregroundMark x1="25667" y1="56338" x2="25667" y2="56338"/>
                          <a14:foregroundMark x1="28333" y1="55796" x2="28333" y2="55796"/>
                          <a14:foregroundMark x1="28778" y1="49837" x2="28778" y2="49837"/>
                          <a14:foregroundMark x1="29667" y1="49837" x2="29667" y2="49837"/>
                          <a14:foregroundMark x1="29222" y1="55471" x2="29222" y2="55471"/>
                          <a14:foregroundMark x1="30111" y1="55255" x2="30111" y2="55255"/>
                          <a14:foregroundMark x1="44889" y1="70206" x2="44889" y2="70206"/>
                          <a14:foregroundMark x1="44556" y1="70531" x2="44556" y2="70531"/>
                          <a14:foregroundMark x1="37000" y1="72156" x2="37000" y2="72156"/>
                          <a14:foregroundMark x1="65667" y1="64680" x2="65667" y2="64680"/>
                          <a14:foregroundMark x1="61111" y1="67931" x2="61111" y2="67931"/>
                          <a14:foregroundMark x1="72667" y1="49512" x2="72667" y2="49512"/>
                          <a14:foregroundMark x1="72333" y1="49946" x2="72333" y2="49946"/>
                          <a14:foregroundMark x1="70889" y1="44420" x2="70889" y2="44420"/>
                          <a14:foregroundMark x1="55556" y1="30011" x2="55556" y2="30011"/>
                          <a14:foregroundMark x1="63444" y1="27086" x2="63444" y2="27086"/>
                          <a14:foregroundMark x1="14444" y1="41495" x2="14444" y2="41495"/>
                          <a14:backgroundMark x1="41556" y1="46046" x2="41556" y2="46046"/>
                          <a14:backgroundMark x1="40889" y1="40412" x2="40889" y2="40412"/>
                          <a14:backgroundMark x1="40889" y1="40412" x2="40889" y2="40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4" descr="File:Imperial College London new logo ...">
            <a:extLst>
              <a:ext uri="{FF2B5EF4-FFF2-40B4-BE49-F238E27FC236}">
                <a16:creationId xmlns:a16="http://schemas.microsoft.com/office/drawing/2014/main" id="{62E30687-74B2-284C-B635-EC2DDAA2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636" y="5642596"/>
            <a:ext cx="2077140" cy="22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AF863-9F07-2060-4D0A-4D44D1006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5637" y="5916649"/>
            <a:ext cx="2077140" cy="61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5"/>
    </mc:Choice>
    <mc:Fallback xmlns="">
      <p:transition spd="slow" advTm="110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583D-00A6-C690-2849-CE655E335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78" y="158543"/>
            <a:ext cx="11214847" cy="1266290"/>
          </a:xfrm>
        </p:spPr>
        <p:txBody>
          <a:bodyPr>
            <a:normAutofit/>
          </a:bodyPr>
          <a:lstStyle/>
          <a:p>
            <a:r>
              <a:rPr lang="en-US" dirty="0"/>
              <a:t>BCJ double copy &amp; color-kinematics duality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BD8251-C97B-5291-4A4F-DD7876E54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449" y="2154825"/>
            <a:ext cx="3225521" cy="2493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5C261-3782-2FA4-72B7-3D9F921C1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015" y="1324763"/>
            <a:ext cx="3530600" cy="92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74B98-EE6E-04E6-D82C-2B9EA888A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365" y="2467763"/>
            <a:ext cx="4533900" cy="86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37061-B811-A552-C9EB-61FDA62B4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5019" y="3664120"/>
            <a:ext cx="3517900" cy="876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429CFE-3F63-BC2A-E3B3-B340ECC76032}"/>
              </a:ext>
            </a:extLst>
          </p:cNvPr>
          <p:cNvGrpSpPr/>
          <p:nvPr/>
        </p:nvGrpSpPr>
        <p:grpSpPr>
          <a:xfrm>
            <a:off x="1737099" y="4844961"/>
            <a:ext cx="4132084" cy="1440500"/>
            <a:chOff x="6871455" y="1092629"/>
            <a:chExt cx="4823520" cy="1622962"/>
          </a:xfrm>
        </p:grpSpPr>
        <p:sp>
          <p:nvSpPr>
            <p:cNvPr id="7" name="Equal 6">
              <a:extLst>
                <a:ext uri="{FF2B5EF4-FFF2-40B4-BE49-F238E27FC236}">
                  <a16:creationId xmlns:a16="http://schemas.microsoft.com/office/drawing/2014/main" id="{CA3D7F75-7867-F4D8-1C11-D5B2E8389E03}"/>
                </a:ext>
              </a:extLst>
            </p:cNvPr>
            <p:cNvSpPr/>
            <p:nvPr/>
          </p:nvSpPr>
          <p:spPr>
            <a:xfrm>
              <a:off x="8520663" y="1519669"/>
              <a:ext cx="671603" cy="379838"/>
            </a:xfrm>
            <a:prstGeom prst="mathEqual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71010D-4E2F-394C-231A-26926046C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22818" y="1092629"/>
              <a:ext cx="1338873" cy="12900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E867EF-CC7E-BF18-EF05-CECD9CBBB138}"/>
                </a:ext>
              </a:extLst>
            </p:cNvPr>
            <p:cNvSpPr txBox="1"/>
            <p:nvPr/>
          </p:nvSpPr>
          <p:spPr>
            <a:xfrm>
              <a:off x="6871455" y="2299477"/>
              <a:ext cx="2306180" cy="416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Contact term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3CB95F-B1D6-74B9-E52A-1F378D563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05755" y="1149234"/>
              <a:ext cx="2089220" cy="11787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9A4013-0AE2-266F-EA14-FC8804810D45}"/>
                </a:ext>
              </a:extLst>
            </p:cNvPr>
            <p:cNvSpPr txBox="1"/>
            <p:nvPr/>
          </p:nvSpPr>
          <p:spPr>
            <a:xfrm>
              <a:off x="9645257" y="2328013"/>
              <a:ext cx="1619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Trivalent graph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DB3DF5C-760E-4C17-69CD-F10CC7CD968F}"/>
                    </a:ext>
                  </a:extLst>
                </p:cNvPr>
                <p:cNvSpPr txBox="1"/>
                <p:nvPr/>
              </p:nvSpPr>
              <p:spPr>
                <a:xfrm>
                  <a:off x="9188057" y="1543966"/>
                  <a:ext cx="45720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DB3DF5C-760E-4C17-69CD-F10CC7CD96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8057" y="1543966"/>
                  <a:ext cx="457200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779C496-07D5-FD3F-9B80-3F743808EF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0534" y="1423423"/>
            <a:ext cx="1801741" cy="456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9AC5B4-2939-E15F-ED16-5D721373D9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8657" y="1429402"/>
            <a:ext cx="1447800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8C512-0459-CF48-009A-27E3F3F3D9A4}"/>
              </a:ext>
            </a:extLst>
          </p:cNvPr>
          <p:cNvSpPr txBox="1"/>
          <p:nvPr/>
        </p:nvSpPr>
        <p:spPr>
          <a:xfrm>
            <a:off x="6649083" y="2242685"/>
            <a:ext cx="4848154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 err="1"/>
              <a:t>Jacobi relations </a:t>
            </a:r>
          </a:p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A410A-F3A9-7FEB-C747-F9359709FB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1548" y="5255464"/>
            <a:ext cx="5030867" cy="726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9800C5-2CA5-F3A5-BE1D-B077FC6D5896}"/>
              </a:ext>
            </a:extLst>
          </p:cNvPr>
          <p:cNvSpPr txBox="1"/>
          <p:nvPr/>
        </p:nvSpPr>
        <p:spPr>
          <a:xfrm>
            <a:off x="9838748" y="3821"/>
            <a:ext cx="2540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Bern, Carrasco, Johansson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11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80"/>
    </mc:Choice>
    <mc:Fallback xmlns="">
      <p:transition spd="slow" advTm="21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8600"/>
            <a:ext cx="71323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F2A44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4-point double copy: NLSM to Special Galileon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502920" y="713232"/>
            <a:ext cx="11064240" cy="0"/>
          </a:xfrm>
          <a:prstGeom prst="line">
            <a:avLst/>
          </a:prstGeom>
          <a:noFill/>
          <a:ln w="12700">
            <a:solidFill>
              <a:srgbClr val="D8D0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E1BCAFF-237D-C4C2-227E-A99FE12D9BA9}"/>
              </a:ext>
            </a:extLst>
          </p:cNvPr>
          <p:cNvGrpSpPr/>
          <p:nvPr/>
        </p:nvGrpSpPr>
        <p:grpSpPr>
          <a:xfrm>
            <a:off x="5944185" y="2347319"/>
            <a:ext cx="1842279" cy="502920"/>
            <a:chOff x="4736592" y="1554480"/>
            <a:chExt cx="1451808" cy="502920"/>
          </a:xfrm>
        </p:grpSpPr>
        <p:sp>
          <p:nvSpPr>
            <p:cNvPr id="11" name="Shape 7"/>
            <p:cNvSpPr/>
            <p:nvPr/>
          </p:nvSpPr>
          <p:spPr>
            <a:xfrm>
              <a:off x="4736592" y="1554480"/>
              <a:ext cx="1353312" cy="502920"/>
            </a:xfrm>
            <a:prstGeom prst="chevron">
              <a:avLst/>
            </a:prstGeom>
            <a:solidFill>
              <a:srgbClr val="738BC4"/>
            </a:solidFill>
            <a:ln w="12700">
              <a:solidFill>
                <a:srgbClr val="5873B0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6"/>
            <p:cNvSpPr/>
            <p:nvPr/>
          </p:nvSpPr>
          <p:spPr>
            <a:xfrm>
              <a:off x="4771080" y="1761671"/>
              <a:ext cx="1417320" cy="1645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double copy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8F1D61-E971-B5C8-B2BD-C3FF8CFC4DD8}"/>
              </a:ext>
            </a:extLst>
          </p:cNvPr>
          <p:cNvGrpSpPr/>
          <p:nvPr/>
        </p:nvGrpSpPr>
        <p:grpSpPr>
          <a:xfrm>
            <a:off x="3317912" y="4863812"/>
            <a:ext cx="8874088" cy="1737355"/>
            <a:chOff x="502920" y="5330950"/>
            <a:chExt cx="5609044" cy="116128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BB18286-D1EA-0B7F-7020-5E65545171A5}"/>
                </a:ext>
              </a:extLst>
            </p:cNvPr>
            <p:cNvGrpSpPr/>
            <p:nvPr/>
          </p:nvGrpSpPr>
          <p:grpSpPr>
            <a:xfrm>
              <a:off x="502920" y="5330950"/>
              <a:ext cx="3616904" cy="1161289"/>
              <a:chOff x="502920" y="5330950"/>
              <a:chExt cx="3616904" cy="1161289"/>
            </a:xfrm>
          </p:grpSpPr>
          <p:sp>
            <p:nvSpPr>
              <p:cNvPr id="21" name="Shape 14"/>
              <p:cNvSpPr/>
              <p:nvPr/>
            </p:nvSpPr>
            <p:spPr>
              <a:xfrm>
                <a:off x="502920" y="5330950"/>
                <a:ext cx="3616904" cy="1161289"/>
              </a:xfrm>
              <a:prstGeom prst="roundRect">
                <a:avLst>
                  <a:gd name="adj" fmla="val 3733"/>
                </a:avLst>
              </a:prstGeom>
              <a:solidFill>
                <a:srgbClr val="FFFDFC"/>
              </a:solidFill>
              <a:ln w="15240">
                <a:solidFill>
                  <a:srgbClr val="D8D0C8"/>
                </a:solidFill>
                <a:prstDash val="soli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Shape 15"/>
              <p:cNvSpPr/>
              <p:nvPr/>
            </p:nvSpPr>
            <p:spPr>
              <a:xfrm>
                <a:off x="512064" y="5330951"/>
                <a:ext cx="3607760" cy="310896"/>
              </a:xfrm>
              <a:prstGeom prst="rect">
                <a:avLst/>
              </a:prstGeom>
              <a:solidFill>
                <a:srgbClr val="D7C8B8">
                  <a:alpha val="14000"/>
                </a:srgbClr>
              </a:solidFill>
              <a:ln w="12700">
                <a:solidFill>
                  <a:srgbClr val="D7C8B8">
                    <a:alpha val="0"/>
                  </a:srgbClr>
                </a:solidFill>
                <a:prstDash val="soli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 16"/>
              <p:cNvSpPr/>
              <p:nvPr/>
            </p:nvSpPr>
            <p:spPr>
              <a:xfrm>
                <a:off x="608428" y="5413247"/>
                <a:ext cx="3108960" cy="164592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>
                  <a:buNone/>
                </a:pPr>
                <a:r>
                  <a:rPr lang="en-US" sz="1700" b="1" dirty="0">
                    <a:solidFill>
                      <a:srgbClr val="5D5145"/>
                    </a:solidFill>
                  </a:rPr>
                  <a:t>Color-kinematics duality</a:t>
                </a:r>
                <a:endParaRPr lang="en-US" sz="1700" dirty="0"/>
              </a:p>
            </p:txBody>
          </p:sp>
        </p:grpSp>
        <p:pic>
          <p:nvPicPr>
            <p:cNvPr id="32" name="Image 9" descr="/mnt/data/dc_slide_fix/eqs/eq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520" y="5724143"/>
              <a:ext cx="5380444" cy="62179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C27AA0-1256-19D4-7DE5-D89EDB46F0C1}"/>
              </a:ext>
            </a:extLst>
          </p:cNvPr>
          <p:cNvGrpSpPr/>
          <p:nvPr/>
        </p:nvGrpSpPr>
        <p:grpSpPr>
          <a:xfrm>
            <a:off x="95003" y="1228319"/>
            <a:ext cx="5591681" cy="3106509"/>
            <a:chOff x="502920" y="891540"/>
            <a:chExt cx="4075310" cy="273591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5EAFA0C-DABA-8E55-8136-965EB0DDB97C}"/>
                </a:ext>
              </a:extLst>
            </p:cNvPr>
            <p:cNvSpPr/>
            <p:nvPr/>
          </p:nvSpPr>
          <p:spPr>
            <a:xfrm>
              <a:off x="502920" y="891540"/>
              <a:ext cx="4065262" cy="2735916"/>
            </a:xfrm>
            <a:prstGeom prst="rect">
              <a:avLst/>
            </a:prstGeom>
            <a:ln w="28575">
              <a:solidFill>
                <a:srgbClr val="7B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hape 3"/>
            <p:cNvSpPr/>
            <p:nvPr/>
          </p:nvSpPr>
          <p:spPr>
            <a:xfrm>
              <a:off x="512968" y="904352"/>
              <a:ext cx="4065262" cy="310896"/>
            </a:xfrm>
            <a:prstGeom prst="rect">
              <a:avLst/>
            </a:prstGeom>
            <a:solidFill>
              <a:srgbClr val="C96B61">
                <a:alpha val="18000"/>
              </a:srgbClr>
            </a:solidFill>
            <a:ln w="12700">
              <a:solidFill>
                <a:srgbClr val="C96B61">
                  <a:alpha val="0"/>
                </a:srgbClr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4"/>
            <p:cNvSpPr/>
            <p:nvPr/>
          </p:nvSpPr>
          <p:spPr>
            <a:xfrm>
              <a:off x="731520" y="978408"/>
              <a:ext cx="109728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9E3E34"/>
                  </a:solidFill>
                </a:rPr>
                <a:t>NLSM</a:t>
              </a:r>
              <a:endParaRPr lang="en-US" sz="1800" dirty="0"/>
            </a:p>
          </p:txBody>
        </p:sp>
        <p:sp>
          <p:nvSpPr>
            <p:cNvPr id="8" name="Text 5"/>
            <p:cNvSpPr/>
            <p:nvPr/>
          </p:nvSpPr>
          <p:spPr>
            <a:xfrm>
              <a:off x="749807" y="1993392"/>
              <a:ext cx="3179097" cy="33832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i="1" dirty="0">
                  <a:solidFill>
                    <a:srgbClr val="9E3E34"/>
                  </a:solidFill>
                </a:rPr>
                <a:t>single-copy amplitude</a:t>
              </a:r>
              <a:endParaRPr lang="en-US" dirty="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61BA0A8-B2F1-2634-467D-7A5F716B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78" y="1435101"/>
              <a:ext cx="3510075" cy="4419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1ACD4FB-0D6F-0346-0BCD-3E3432665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670" y="3016989"/>
              <a:ext cx="835130" cy="46976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0DB6AFE-4204-65CB-FB15-D1DDC84BA2BC}"/>
              </a:ext>
            </a:extLst>
          </p:cNvPr>
          <p:cNvGrpSpPr/>
          <p:nvPr/>
        </p:nvGrpSpPr>
        <p:grpSpPr>
          <a:xfrm>
            <a:off x="7908930" y="1228319"/>
            <a:ext cx="4075310" cy="3106501"/>
            <a:chOff x="6369154" y="1309469"/>
            <a:chExt cx="4075310" cy="272791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B03FDE-0203-21E2-04FA-1BD6F123A076}"/>
                </a:ext>
              </a:extLst>
            </p:cNvPr>
            <p:cNvSpPr/>
            <p:nvPr/>
          </p:nvSpPr>
          <p:spPr>
            <a:xfrm>
              <a:off x="6379202" y="1309469"/>
              <a:ext cx="4065262" cy="2727915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hape 11"/>
            <p:cNvSpPr/>
            <p:nvPr/>
          </p:nvSpPr>
          <p:spPr>
            <a:xfrm>
              <a:off x="6369154" y="1321680"/>
              <a:ext cx="4065262" cy="310896"/>
            </a:xfrm>
            <a:prstGeom prst="rect">
              <a:avLst/>
            </a:prstGeom>
            <a:solidFill>
              <a:srgbClr val="557EC8">
                <a:alpha val="17000"/>
              </a:srgbClr>
            </a:solidFill>
            <a:ln w="12700">
              <a:solidFill>
                <a:srgbClr val="557EC8">
                  <a:alpha val="0"/>
                </a:srgbClr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12"/>
            <p:cNvSpPr/>
            <p:nvPr/>
          </p:nvSpPr>
          <p:spPr>
            <a:xfrm>
              <a:off x="6635234" y="1358169"/>
              <a:ext cx="2286000" cy="1828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2D5EA8"/>
                  </a:solidFill>
                </a:rPr>
                <a:t>Special Galileon</a:t>
              </a:r>
              <a:endParaRPr lang="en-US" sz="1800" dirty="0"/>
            </a:p>
          </p:txBody>
        </p:sp>
        <p:sp>
          <p:nvSpPr>
            <p:cNvPr id="19" name="Text 13"/>
            <p:cNvSpPr/>
            <p:nvPr/>
          </p:nvSpPr>
          <p:spPr>
            <a:xfrm>
              <a:off x="6565216" y="2313511"/>
              <a:ext cx="2356018" cy="4297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i="1" dirty="0">
                  <a:solidFill>
                    <a:srgbClr val="2D5EA8"/>
                  </a:solidFill>
                </a:rPr>
                <a:t>double-copy amplitude</a:t>
              </a:r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BACEFAB-3D93-6120-C2F1-58BA99AEB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8188" y="1810955"/>
              <a:ext cx="2447289" cy="43006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17BF4A7-A681-4FAD-0B1E-7A35BA11E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42682" y="2998944"/>
              <a:ext cx="2138300" cy="521321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3DBD85C-1019-D1B5-18CA-2AF8C5811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46" y="2971486"/>
            <a:ext cx="5413236" cy="7744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8BAE9-69F4-0B9B-A890-17EBEDA6E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7" y="695797"/>
            <a:ext cx="10945905" cy="6047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02D97A-6FB9-4E66-0DF4-8184B0368457}"/>
              </a:ext>
            </a:extLst>
          </p:cNvPr>
          <p:cNvSpPr txBox="1"/>
          <p:nvPr/>
        </p:nvSpPr>
        <p:spPr>
          <a:xfrm>
            <a:off x="10231735" y="5950785"/>
            <a:ext cx="196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Diagram from</a:t>
            </a:r>
          </a:p>
          <a:p>
            <a:r>
              <a:rPr lang="en-US" dirty="0"/>
              <a:t>SAGEX 2203.13013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6215C-C64E-1FF6-AF48-5995CEE3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4" y="114300"/>
            <a:ext cx="10945905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Web of amplitude relations</a:t>
            </a:r>
          </a:p>
        </p:txBody>
      </p:sp>
    </p:spTree>
    <p:extLst>
      <p:ext uri="{BB962C8B-B14F-4D97-AF65-F5344CB8AC3E}">
        <p14:creationId xmlns:p14="http://schemas.microsoft.com/office/powerpoint/2010/main" val="28939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5"/>
    </mc:Choice>
    <mc:Fallback xmlns="">
      <p:transition spd="slow" advTm="5204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8046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63A6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Double copy for momentum-space (A)dS correlators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502920" y="749808"/>
            <a:ext cx="11155680" cy="0"/>
          </a:xfrm>
          <a:prstGeom prst="line">
            <a:avLst/>
          </a:prstGeom>
          <a:noFill/>
          <a:ln w="16510">
            <a:solidFill>
              <a:srgbClr val="B889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892" y="1868602"/>
            <a:ext cx="5359572" cy="436625"/>
          </a:xfrm>
          <a:prstGeom prst="rect">
            <a:avLst/>
          </a:prstGeom>
        </p:spPr>
      </p:pic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77C5B8DF-85F6-88C3-7876-520DED222A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892" y="2732051"/>
            <a:ext cx="5567128" cy="436637"/>
          </a:xfrm>
          <a:prstGeom prst="rect">
            <a:avLst/>
          </a:prstGeom>
        </p:spPr>
      </p:pic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3D8A5CEF-1F1C-B63E-8B0A-B4D996EB95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1916" y="3667035"/>
            <a:ext cx="7686157" cy="791907"/>
          </a:xfrm>
          <a:prstGeom prst="rect">
            <a:avLst/>
          </a:prstGeom>
        </p:spPr>
      </p:pic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04BBA1EF-DDD5-3F28-D0EF-1F037E7597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4995" y="1697420"/>
            <a:ext cx="5093509" cy="873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9E11D0-23E3-646B-C96B-E844649B5710}"/>
                  </a:ext>
                </a:extLst>
              </p:cNvPr>
              <p:cNvSpPr txBox="1"/>
              <p:nvPr/>
            </p:nvSpPr>
            <p:spPr>
              <a:xfrm>
                <a:off x="7243163" y="2713581"/>
                <a:ext cx="407555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1B1F24"/>
                    </a:solidFill>
                    <a:latin typeface="Aptos" pitchFamily="34" charset="0"/>
                    <a:ea typeface="Aptos" pitchFamily="34" charset="-122"/>
                    <a:cs typeface="Aptos" pitchFamily="34" charset="-120"/>
                  </a:rPr>
                  <a:t>proportionality factor related to integral along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1B1F24"/>
                        </a:solidFill>
                        <a:latin typeface="Cambria Math" panose="02040503050406030204" pitchFamily="18" charset="0"/>
                        <a:ea typeface="Aptos" pitchFamily="34" charset="-122"/>
                        <a:cs typeface="Aptos" pitchFamily="34" charset="-120"/>
                      </a:rPr>
                      <m:t>𝑧</m:t>
                    </m:r>
                    <m:r>
                      <a:rPr lang="en-US" sz="1800" b="0" i="1" smtClean="0">
                        <a:solidFill>
                          <a:srgbClr val="1B1F24"/>
                        </a:solidFill>
                        <a:latin typeface="Cambria Math" panose="02040503050406030204" pitchFamily="18" charset="0"/>
                        <a:ea typeface="Aptos" pitchFamily="34" charset="-122"/>
                        <a:cs typeface="Aptos" pitchFamily="34" charset="-120"/>
                      </a:rPr>
                      <m:t>/</m:t>
                    </m:r>
                    <m:r>
                      <a:rPr lang="en-US" sz="1800" b="0" i="1" smtClean="0">
                        <a:solidFill>
                          <a:srgbClr val="1B1F24"/>
                        </a:solidFill>
                        <a:latin typeface="Cambria Math" panose="02040503050406030204" pitchFamily="18" charset="0"/>
                        <a:ea typeface="Aptos" pitchFamily="34" charset="-122"/>
                        <a:cs typeface="Aptos" pitchFamily="34" charset="-120"/>
                      </a:rPr>
                      <m:t>𝜏</m:t>
                    </m:r>
                  </m:oMath>
                </a14:m>
                <a:r>
                  <a:rPr lang="en-US" sz="1800" dirty="0">
                    <a:solidFill>
                      <a:srgbClr val="1B1F24"/>
                    </a:solidFill>
                    <a:latin typeface="Aptos" pitchFamily="34" charset="0"/>
                    <a:ea typeface="Aptos" pitchFamily="34" charset="-122"/>
                    <a:cs typeface="Aptos" pitchFamily="34" charset="-120"/>
                  </a:rPr>
                  <a:t> of conformal factors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9E11D0-23E3-646B-C96B-E844649B5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163" y="2713581"/>
                <a:ext cx="4075554" cy="646331"/>
              </a:xfrm>
              <a:prstGeom prst="rect">
                <a:avLst/>
              </a:prstGeom>
              <a:blipFill>
                <a:blip r:embed="rId7"/>
                <a:stretch>
                  <a:fillRect l="-1242" t="-3846" r="-124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CA203DB-5D8C-A1ED-C21E-2BE2CF3BB462}"/>
              </a:ext>
            </a:extLst>
          </p:cNvPr>
          <p:cNvSpPr txBox="1"/>
          <p:nvPr/>
        </p:nvSpPr>
        <p:spPr>
          <a:xfrm>
            <a:off x="9535216" y="774072"/>
            <a:ext cx="2540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Farrow, Lipstein, McFadden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3047DA-2A52-E40D-E62F-283F14F8C78F}"/>
              </a:ext>
            </a:extLst>
          </p:cNvPr>
          <p:cNvSpPr txBox="1"/>
          <p:nvPr/>
        </p:nvSpPr>
        <p:spPr>
          <a:xfrm>
            <a:off x="2005480" y="5077438"/>
            <a:ext cx="8688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Color-kinematics duality can be formulated but BCJ double copy fails at 4-points </a:t>
            </a:r>
          </a:p>
          <a:p>
            <a:pPr algn="ctr"/>
            <a:r>
              <a:rPr lang="en-US" sz="2000" dirty="0"/>
              <a:t>Kinematic numerators have poles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070EE2-61A5-F937-E62B-6C5EDDC6435D}"/>
              </a:ext>
            </a:extLst>
          </p:cNvPr>
          <p:cNvSpPr txBox="1"/>
          <p:nvPr/>
        </p:nvSpPr>
        <p:spPr>
          <a:xfrm>
            <a:off x="2005480" y="5894082"/>
            <a:ext cx="8688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Double copy can also be formulated via cosmological dressing rules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FEC28A-8F85-8412-5F07-BC7125477EFA}"/>
              </a:ext>
            </a:extLst>
          </p:cNvPr>
          <p:cNvSpPr txBox="1"/>
          <p:nvPr/>
        </p:nvSpPr>
        <p:spPr>
          <a:xfrm>
            <a:off x="7676941" y="6294192"/>
            <a:ext cx="4659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Chowdhury, Jazayeri, Lipstein, Marshall, Mei, Sachs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C4E65D-6958-AAF3-599A-EA1172D05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03" y="1112626"/>
            <a:ext cx="841981" cy="84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5D370E-269F-BFF9-F535-AB9A8A6D5A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75" y="3204804"/>
            <a:ext cx="926239" cy="9262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8640-0187-5481-E313-0D0A4BE6E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FD07-8F0F-7D5A-E530-BE7F03CB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Correlators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23251B-594D-57EB-1E4B-CA5F28DAD3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01C72-256C-F7AB-F345-1059EA2D1A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Mellin space</a:t>
            </a:r>
          </a:p>
        </p:txBody>
      </p:sp>
    </p:spTree>
    <p:extLst>
      <p:ext uri="{BB962C8B-B14F-4D97-AF65-F5344CB8AC3E}">
        <p14:creationId xmlns:p14="http://schemas.microsoft.com/office/powerpoint/2010/main" val="155599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5E22E-4669-7826-C45F-26049D587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EC8A737-D275-8227-07F7-6F0CF5A2228A}"/>
              </a:ext>
            </a:extLst>
          </p:cNvPr>
          <p:cNvSpPr/>
          <p:nvPr/>
        </p:nvSpPr>
        <p:spPr>
          <a:xfrm>
            <a:off x="502920" y="256032"/>
            <a:ext cx="8046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63A6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Double copy for correlators in Mellin space</a:t>
            </a:r>
            <a:endParaRPr lang="en-US" sz="280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415FF13-6C5B-74AC-D9EC-31C1FDE29A23}"/>
              </a:ext>
            </a:extLst>
          </p:cNvPr>
          <p:cNvSpPr/>
          <p:nvPr/>
        </p:nvSpPr>
        <p:spPr>
          <a:xfrm>
            <a:off x="502920" y="749808"/>
            <a:ext cx="11155680" cy="0"/>
          </a:xfrm>
          <a:prstGeom prst="line">
            <a:avLst/>
          </a:prstGeom>
          <a:noFill/>
          <a:ln w="16510">
            <a:solidFill>
              <a:srgbClr val="B8892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AAC742-96AF-13BB-A0A6-8F1B63877A49}"/>
                  </a:ext>
                </a:extLst>
              </p:cNvPr>
              <p:cNvSpPr txBox="1"/>
              <p:nvPr/>
            </p:nvSpPr>
            <p:spPr>
              <a:xfrm>
                <a:off x="-182523" y="1060124"/>
                <a:ext cx="1002289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4-point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𝐴𝑑𝑆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/>
                  <a:t> double copy can be formulated in Mellin space as </a:t>
                </a:r>
              </a:p>
              <a:p>
                <a:pPr algn="ctr"/>
                <a:r>
                  <a:rPr lang="en-US" sz="2000" dirty="0"/>
                  <a:t>N=4 supergravity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/>
                          <m:t>(</m:t>
                        </m:r>
                        <m:r>
                          <m:rPr>
                            <m:nor/>
                          </m:rPr>
                          <a:rPr lang="en-US" sz="2000" dirty="0"/>
                          <m:t>N</m:t>
                        </m:r>
                        <m:r>
                          <m:rPr>
                            <m:nor/>
                          </m:rPr>
                          <a:rPr lang="en-US" sz="2000" dirty="0"/>
                          <m:t>=2 </m:t>
                        </m:r>
                        <m:r>
                          <m:rPr>
                            <m:nor/>
                          </m:rPr>
                          <a:rPr lang="en-US" sz="2000" dirty="0"/>
                          <m:t>super</m:t>
                        </m:r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  <m:r>
                          <m:rPr>
                            <m:nor/>
                          </m:rPr>
                          <a:rPr lang="en-US" sz="2000" dirty="0"/>
                          <m:t>Yang</m:t>
                        </m:r>
                        <m:r>
                          <m:rPr>
                            <m:nor/>
                          </m:rPr>
                          <a:rPr lang="en-US" sz="2000" dirty="0"/>
                          <m:t>−</m:t>
                        </m:r>
                        <m:r>
                          <m:rPr>
                            <m:nor/>
                          </m:rPr>
                          <a:rPr lang="en-US" sz="2000" dirty="0"/>
                          <m:t>Mills</m:t>
                        </m:r>
                        <m:r>
                          <m:rPr>
                            <m:nor/>
                          </m:rPr>
                          <a:rPr lang="en-US" sz="2000" dirty="0"/>
                          <m:t>)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AAC742-96AF-13BB-A0A6-8F1B63877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2523" y="1060124"/>
                <a:ext cx="10022899" cy="707886"/>
              </a:xfrm>
              <a:prstGeom prst="rect">
                <a:avLst/>
              </a:prstGeom>
              <a:blipFill>
                <a:blip r:embed="rId3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F4EF6FF-2899-1A82-C8D0-5802B736BE5A}"/>
              </a:ext>
            </a:extLst>
          </p:cNvPr>
          <p:cNvSpPr txBox="1"/>
          <p:nvPr/>
        </p:nvSpPr>
        <p:spPr>
          <a:xfrm>
            <a:off x="8814290" y="871971"/>
            <a:ext cx="3155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Zhou; Drummond, Glew, Santagata 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9D97A102-C6CC-018D-C3D3-09C9083B31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103" y="3178501"/>
            <a:ext cx="6285257" cy="661606"/>
          </a:xfrm>
          <a:prstGeom prst="rect">
            <a:avLst/>
          </a:prstGeom>
        </p:spPr>
      </p:pic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2ED9A07A-02C9-42E3-F0A1-E3B44B99D7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8973" y="6011424"/>
            <a:ext cx="6840924" cy="443840"/>
          </a:xfrm>
          <a:prstGeom prst="rect">
            <a:avLst/>
          </a:prstGeom>
        </p:spPr>
      </p:pic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BE2257E0-5FB6-0BFD-83A2-537E78E033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4644" y="4196702"/>
            <a:ext cx="9379533" cy="893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E79F4F-F251-4087-0196-75F2EEB354C6}"/>
                  </a:ext>
                </a:extLst>
              </p:cNvPr>
              <p:cNvSpPr txBox="1"/>
              <p:nvPr/>
            </p:nvSpPr>
            <p:spPr>
              <a:xfrm>
                <a:off x="837465" y="2257068"/>
                <a:ext cx="64681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Mellin transform: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related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conformal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dimensions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E79F4F-F251-4087-0196-75F2EEB35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65" y="2257068"/>
                <a:ext cx="6468181" cy="276999"/>
              </a:xfrm>
              <a:prstGeom prst="rect">
                <a:avLst/>
              </a:prstGeom>
              <a:blipFill>
                <a:blip r:embed="rId7"/>
                <a:stretch>
                  <a:fillRect l="-2153" t="-26087" r="-196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71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3AD98-4F0E-BA85-743A-7649F94C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C807-214E-CABE-310C-7E49AFA2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solutions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424FA7-7F3E-97ED-1439-47FB5A271F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D0CB6-9AC6-67D6-CB14-B2C6D5CAC9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Coordinate space</a:t>
            </a:r>
          </a:p>
        </p:txBody>
      </p:sp>
    </p:spTree>
    <p:extLst>
      <p:ext uri="{BB962C8B-B14F-4D97-AF65-F5344CB8AC3E}">
        <p14:creationId xmlns:p14="http://schemas.microsoft.com/office/powerpoint/2010/main" val="2272926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7C813-8D0E-9931-CE9F-6D7228A24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34" y="283935"/>
            <a:ext cx="4443984" cy="460653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Kerr-Schild double copy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AA3D1-299E-0B5A-6C56-F60E00DB2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374" y="948182"/>
            <a:ext cx="5002304" cy="1858725"/>
          </a:xfrm>
        </p:spPr>
        <p:txBody>
          <a:bodyPr>
            <a:normAutofit/>
          </a:bodyPr>
          <a:lstStyle/>
          <a:p>
            <a:r>
              <a:rPr lang="en-US" dirty="0" err="1"/>
              <a:t>KS metric:</a:t>
            </a:r>
          </a:p>
          <a:p>
            <a:r>
              <a:rPr lang="en-US" dirty="0"/>
              <a:t>Linearizes Einstein’s equations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3F5C2C-3356-8528-65A7-3D0E7092E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2041" y="281138"/>
            <a:ext cx="4443984" cy="46037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Weyl/Cotton double copy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7E543-2EB0-59A4-03A1-977E49001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23713" y="900175"/>
            <a:ext cx="4751505" cy="1240679"/>
          </a:xfrm>
        </p:spPr>
        <p:txBody>
          <a:bodyPr>
            <a:noAutofit/>
          </a:bodyPr>
          <a:lstStyle/>
          <a:p>
            <a:r>
              <a:rPr lang="en-US" dirty="0"/>
              <a:t>Curvatures</a:t>
            </a:r>
          </a:p>
          <a:p>
            <a:r>
              <a:rPr lang="en-US" dirty="0"/>
              <a:t>4d Weyl and 3d Cotton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B7AB04-C126-2ADF-6057-0C32A63D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991" y="1001647"/>
            <a:ext cx="2631204" cy="407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E8D73-9A1A-58C9-62D9-1D24B6CD0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727" y="2245277"/>
            <a:ext cx="2158770" cy="8831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386DB-1F54-4E6D-9FB2-433AEF41E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069" y="3481721"/>
            <a:ext cx="2108085" cy="10410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6E1C0-B107-6453-99F5-3C183B99E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966" y="4876062"/>
            <a:ext cx="2298700" cy="1066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0FDFC34C-DFF6-24EC-19BA-170A6D38DB09}"/>
              </a:ext>
            </a:extLst>
          </p:cNvPr>
          <p:cNvSpPr/>
          <p:nvPr/>
        </p:nvSpPr>
        <p:spPr>
          <a:xfrm>
            <a:off x="2463922" y="3067979"/>
            <a:ext cx="365760" cy="4258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43658875-D5B1-75D4-FE3E-F590EEE5BD27}"/>
              </a:ext>
            </a:extLst>
          </p:cNvPr>
          <p:cNvSpPr/>
          <p:nvPr/>
        </p:nvSpPr>
        <p:spPr>
          <a:xfrm>
            <a:off x="2442231" y="4510062"/>
            <a:ext cx="365760" cy="4258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 descr="Shape, circle&#10;&#10;Description automatically generated">
            <a:extLst>
              <a:ext uri="{FF2B5EF4-FFF2-40B4-BE49-F238E27FC236}">
                <a16:creationId xmlns:a16="http://schemas.microsoft.com/office/drawing/2014/main" id="{4FBE16EF-EDD4-01C0-37D9-C90063E93B79}"/>
              </a:ext>
            </a:extLst>
          </p:cNvPr>
          <p:cNvSpPr/>
          <p:nvPr/>
        </p:nvSpPr>
        <p:spPr>
          <a:xfrm>
            <a:off x="4039463" y="3556769"/>
            <a:ext cx="907777" cy="890934"/>
          </a:xfrm>
          <a:prstGeom prst="ellipse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Oval 15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9D5B55FD-54D8-D34D-01B3-1CF9F13F348E}"/>
              </a:ext>
            </a:extLst>
          </p:cNvPr>
          <p:cNvSpPr/>
          <p:nvPr/>
        </p:nvSpPr>
        <p:spPr>
          <a:xfrm>
            <a:off x="4039463" y="2245277"/>
            <a:ext cx="907777" cy="903569"/>
          </a:xfrm>
          <a:prstGeom prst="ellipse">
            <a:avLst/>
          </a:prstGeom>
          <a:blipFill>
            <a:blip r:embed="rId10">
              <a:extLs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Oval 18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20A41C09-BDC3-9843-248B-E2EBF1355622}"/>
              </a:ext>
            </a:extLst>
          </p:cNvPr>
          <p:cNvSpPr/>
          <p:nvPr/>
        </p:nvSpPr>
        <p:spPr>
          <a:xfrm>
            <a:off x="7111119" y="4417168"/>
            <a:ext cx="907777" cy="903569"/>
          </a:xfrm>
          <a:prstGeom prst="ellipse">
            <a:avLst/>
          </a:prstGeom>
          <a:blipFill>
            <a:blip r:embed="rId10">
              <a:extLs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Oval 26" descr="Shape, circle&#10;&#10;Description automatically generated">
            <a:extLst>
              <a:ext uri="{FF2B5EF4-FFF2-40B4-BE49-F238E27FC236}">
                <a16:creationId xmlns:a16="http://schemas.microsoft.com/office/drawing/2014/main" id="{155B4518-EE8C-4F7E-990B-FF7C440DC215}"/>
              </a:ext>
            </a:extLst>
          </p:cNvPr>
          <p:cNvSpPr/>
          <p:nvPr/>
        </p:nvSpPr>
        <p:spPr>
          <a:xfrm>
            <a:off x="8854220" y="4007443"/>
            <a:ext cx="907777" cy="890934"/>
          </a:xfrm>
          <a:prstGeom prst="ellipse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Oval 27" descr="Shape, circle&#10;&#10;Description automatically generated">
            <a:extLst>
              <a:ext uri="{FF2B5EF4-FFF2-40B4-BE49-F238E27FC236}">
                <a16:creationId xmlns:a16="http://schemas.microsoft.com/office/drawing/2014/main" id="{547A0042-B476-D578-E622-5B08D04F5838}"/>
              </a:ext>
            </a:extLst>
          </p:cNvPr>
          <p:cNvSpPr/>
          <p:nvPr/>
        </p:nvSpPr>
        <p:spPr>
          <a:xfrm>
            <a:off x="10016371" y="4040923"/>
            <a:ext cx="907777" cy="890934"/>
          </a:xfrm>
          <a:prstGeom prst="ellipse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F58488-E3AB-4AC2-0254-1D86458DFFDA}"/>
              </a:ext>
            </a:extLst>
          </p:cNvPr>
          <p:cNvCxnSpPr>
            <a:cxnSpLocks/>
          </p:cNvCxnSpPr>
          <p:nvPr/>
        </p:nvCxnSpPr>
        <p:spPr>
          <a:xfrm>
            <a:off x="8891188" y="5045051"/>
            <a:ext cx="203296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526643-7E41-599B-19E3-553C240907BC}"/>
                  </a:ext>
                </a:extLst>
              </p:cNvPr>
              <p:cNvSpPr txBox="1"/>
              <p:nvPr/>
            </p:nvSpPr>
            <p:spPr>
              <a:xfrm>
                <a:off x="8114931" y="4629552"/>
                <a:ext cx="66684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526643-7E41-599B-19E3-553C24090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931" y="4629552"/>
                <a:ext cx="666849" cy="830997"/>
              </a:xfrm>
              <a:prstGeom prst="rect">
                <a:avLst/>
              </a:prstGeom>
              <a:blipFill>
                <a:blip r:embed="rId12"/>
                <a:stretch>
                  <a:fillRect l="-5556"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BEAADAA-2A8C-4983-BC6A-56C15C7E4A37}"/>
              </a:ext>
            </a:extLst>
          </p:cNvPr>
          <p:cNvGrpSpPr/>
          <p:nvPr/>
        </p:nvGrpSpPr>
        <p:grpSpPr>
          <a:xfrm>
            <a:off x="4039463" y="4935924"/>
            <a:ext cx="907777" cy="933273"/>
            <a:chOff x="4135861" y="5398864"/>
            <a:chExt cx="907777" cy="93327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3042C6-7033-7747-DA79-5CDF39201287}"/>
                </a:ext>
              </a:extLst>
            </p:cNvPr>
            <p:cNvSpPr/>
            <p:nvPr/>
          </p:nvSpPr>
          <p:spPr>
            <a:xfrm>
              <a:off x="4135861" y="5398864"/>
              <a:ext cx="907777" cy="933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D9922A-BABB-CD88-9784-96C0F4E62A21}"/>
                </a:ext>
              </a:extLst>
            </p:cNvPr>
            <p:cNvSpPr/>
            <p:nvPr/>
          </p:nvSpPr>
          <p:spPr>
            <a:xfrm>
              <a:off x="4491146" y="5766594"/>
              <a:ext cx="197206" cy="1978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C9BA55-850B-8DA1-1113-8F9AED8149F1}"/>
              </a:ext>
            </a:extLst>
          </p:cNvPr>
          <p:cNvGrpSpPr/>
          <p:nvPr/>
        </p:nvGrpSpPr>
        <p:grpSpPr>
          <a:xfrm>
            <a:off x="9453779" y="5183219"/>
            <a:ext cx="907777" cy="933273"/>
            <a:chOff x="4135861" y="5398864"/>
            <a:chExt cx="907777" cy="933273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A6375F-4634-0A08-D8F6-14C60DC1C51B}"/>
                </a:ext>
              </a:extLst>
            </p:cNvPr>
            <p:cNvSpPr/>
            <p:nvPr/>
          </p:nvSpPr>
          <p:spPr>
            <a:xfrm>
              <a:off x="4135861" y="5398864"/>
              <a:ext cx="907777" cy="9332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6BC521D-84E5-70EE-4DFF-AB09D853F8AF}"/>
                </a:ext>
              </a:extLst>
            </p:cNvPr>
            <p:cNvSpPr/>
            <p:nvPr/>
          </p:nvSpPr>
          <p:spPr>
            <a:xfrm>
              <a:off x="4491146" y="5766594"/>
              <a:ext cx="197206" cy="19781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E77031-D8D6-15A1-2885-443CF6FA81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59201" y="2189964"/>
            <a:ext cx="3664947" cy="14798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F39FD2-842E-8340-D391-99090317E631}"/>
              </a:ext>
            </a:extLst>
          </p:cNvPr>
          <p:cNvSpPr txBox="1"/>
          <p:nvPr/>
        </p:nvSpPr>
        <p:spPr>
          <a:xfrm>
            <a:off x="2916644" y="6162273"/>
            <a:ext cx="7614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Black holes and gravitational waves in Minkowski and (A)dS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3DA586-5C3F-37B8-FBB9-743BBAE519D6}"/>
              </a:ext>
            </a:extLst>
          </p:cNvPr>
          <p:cNvSpPr txBox="1"/>
          <p:nvPr/>
        </p:nvSpPr>
        <p:spPr>
          <a:xfrm>
            <a:off x="3567904" y="650249"/>
            <a:ext cx="3155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Monteiro, O’Connell, White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3FECF5-C257-0B4D-1512-17DB7228C62E}"/>
              </a:ext>
            </a:extLst>
          </p:cNvPr>
          <p:cNvSpPr txBox="1"/>
          <p:nvPr/>
        </p:nvSpPr>
        <p:spPr>
          <a:xfrm>
            <a:off x="8715327" y="628828"/>
            <a:ext cx="3656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Luna, Monteiro, Nicholson, O’Connell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E9FC05-F602-885D-A35E-844A03CF9EAB}"/>
              </a:ext>
            </a:extLst>
          </p:cNvPr>
          <p:cNvSpPr txBox="1"/>
          <p:nvPr/>
        </p:nvSpPr>
        <p:spPr>
          <a:xfrm>
            <a:off x="9761997" y="862496"/>
            <a:ext cx="365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MCG, Momeni, Rumbutis</a:t>
            </a:r>
          </a:p>
          <a:p>
            <a:r>
              <a:rPr lang="en-US" sz="1600" dirty="0"/>
              <a:t>Emond, Moynihan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6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39"/>
    </mc:Choice>
    <mc:Fallback xmlns="">
      <p:transition spd="slow" advTm="14683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2E55-A5EE-463E-2198-A9A59F59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18" y="450627"/>
            <a:ext cx="60449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Simplest example: non-rotating black hole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9ED28F-06FA-33E8-30C2-54DA6A78249C}"/>
              </a:ext>
            </a:extLst>
          </p:cNvPr>
          <p:cNvGrpSpPr/>
          <p:nvPr/>
        </p:nvGrpSpPr>
        <p:grpSpPr>
          <a:xfrm>
            <a:off x="6714565" y="401192"/>
            <a:ext cx="5038164" cy="1112331"/>
            <a:chOff x="1893744" y="1375405"/>
            <a:chExt cx="8440655" cy="1807848"/>
          </a:xfrm>
        </p:grpSpPr>
        <p:sp>
          <p:nvSpPr>
            <p:cNvPr id="7" name="Oval 6" descr="A picture containing star, night sky&#10;&#10;Description automatically generated">
              <a:extLst>
                <a:ext uri="{FF2B5EF4-FFF2-40B4-BE49-F238E27FC236}">
                  <a16:creationId xmlns:a16="http://schemas.microsoft.com/office/drawing/2014/main" id="{2E05A1A1-73D1-522E-A66C-A751322B6360}"/>
                </a:ext>
              </a:extLst>
            </p:cNvPr>
            <p:cNvSpPr/>
            <p:nvPr/>
          </p:nvSpPr>
          <p:spPr>
            <a:xfrm>
              <a:off x="1893744" y="1375405"/>
              <a:ext cx="1736314" cy="1733227"/>
            </a:xfrm>
            <a:prstGeom prst="ellipse">
              <a:avLst/>
            </a:prstGeom>
            <a:blipFill>
              <a:blip r:embed="rId2">
                <a:extLs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/>
              <a:stretch>
                <a:fillRect l="-25000" r="-25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Equals 42">
              <a:extLst>
                <a:ext uri="{FF2B5EF4-FFF2-40B4-BE49-F238E27FC236}">
                  <a16:creationId xmlns:a16="http://schemas.microsoft.com/office/drawing/2014/main" id="{7886F2D6-11F0-6C43-605F-55B0C78D7D08}"/>
                </a:ext>
              </a:extLst>
            </p:cNvPr>
            <p:cNvSpPr/>
            <p:nvPr/>
          </p:nvSpPr>
          <p:spPr>
            <a:xfrm>
              <a:off x="3791847" y="1821492"/>
              <a:ext cx="969347" cy="672697"/>
            </a:xfrm>
            <a:prstGeom prst="mathEqual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Multiplication Sign 44">
              <a:extLst>
                <a:ext uri="{FF2B5EF4-FFF2-40B4-BE49-F238E27FC236}">
                  <a16:creationId xmlns:a16="http://schemas.microsoft.com/office/drawing/2014/main" id="{DDA55C17-AC86-EC43-9CC8-0D8555A057D1}"/>
                </a:ext>
              </a:extLst>
            </p:cNvPr>
            <p:cNvSpPr/>
            <p:nvPr/>
          </p:nvSpPr>
          <p:spPr>
            <a:xfrm>
              <a:off x="7349271" y="1787256"/>
              <a:ext cx="993246" cy="1022723"/>
            </a:xfrm>
            <a:prstGeom prst="mathMultiply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 descr="Shape, circle&#10;&#10;Description automatically generated">
              <a:extLst>
                <a:ext uri="{FF2B5EF4-FFF2-40B4-BE49-F238E27FC236}">
                  <a16:creationId xmlns:a16="http://schemas.microsoft.com/office/drawing/2014/main" id="{FC4CE80C-B53B-BF9D-8741-6E070AD915EC}"/>
                </a:ext>
              </a:extLst>
            </p:cNvPr>
            <p:cNvSpPr/>
            <p:nvPr/>
          </p:nvSpPr>
          <p:spPr>
            <a:xfrm>
              <a:off x="5416021" y="1419129"/>
              <a:ext cx="1721474" cy="1733228"/>
            </a:xfrm>
            <a:prstGeom prst="ellipse">
              <a:avLst/>
            </a:pr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Oval 16" descr="Shape, circle&#10;&#10;Description automatically generated">
              <a:extLst>
                <a:ext uri="{FF2B5EF4-FFF2-40B4-BE49-F238E27FC236}">
                  <a16:creationId xmlns:a16="http://schemas.microsoft.com/office/drawing/2014/main" id="{910C21B7-E133-C57B-B346-000E1AA4C467}"/>
                </a:ext>
              </a:extLst>
            </p:cNvPr>
            <p:cNvSpPr/>
            <p:nvPr/>
          </p:nvSpPr>
          <p:spPr>
            <a:xfrm>
              <a:off x="8612925" y="1450025"/>
              <a:ext cx="1721474" cy="1733228"/>
            </a:xfrm>
            <a:prstGeom prst="ellipse">
              <a:avLst/>
            </a:pr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246D45-3D9E-3A29-05E2-7B05D48D7489}"/>
              </a:ext>
            </a:extLst>
          </p:cNvPr>
          <p:cNvGrpSpPr/>
          <p:nvPr/>
        </p:nvGrpSpPr>
        <p:grpSpPr>
          <a:xfrm>
            <a:off x="875586" y="34045"/>
            <a:ext cx="11673005" cy="6676652"/>
            <a:chOff x="735106" y="-15390"/>
            <a:chExt cx="11673005" cy="66766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DCB899-1AB0-A34F-EB92-DDDF32E1C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106" y="1776190"/>
              <a:ext cx="11017623" cy="48850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D11F5-EC92-5B8F-5579-9915FF80DA42}"/>
                </a:ext>
              </a:extLst>
            </p:cNvPr>
            <p:cNvSpPr txBox="1"/>
            <p:nvPr/>
          </p:nvSpPr>
          <p:spPr>
            <a:xfrm>
              <a:off x="7252785" y="-15390"/>
              <a:ext cx="5155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MCG, Penco, Trodden; Bahjat-Abbas, Luna, White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514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diagram&#10;&#10;AI-generated content may be incorrect.">
            <a:extLst>
              <a:ext uri="{FF2B5EF4-FFF2-40B4-BE49-F238E27FC236}">
                <a16:creationId xmlns:a16="http://schemas.microsoft.com/office/drawing/2014/main" id="{03D10B80-940E-9A98-4F3C-9E415BF0C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D68380-EB33-D31D-F6B2-E84C97451E7A}"/>
              </a:ext>
            </a:extLst>
          </p:cNvPr>
          <p:cNvSpPr txBox="1"/>
          <p:nvPr/>
        </p:nvSpPr>
        <p:spPr>
          <a:xfrm>
            <a:off x="9866720" y="-12947"/>
            <a:ext cx="294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MCG, Penco, Trodden</a:t>
            </a:r>
          </a:p>
        </p:txBody>
      </p:sp>
    </p:spTree>
    <p:extLst>
      <p:ext uri="{BB962C8B-B14F-4D97-AF65-F5344CB8AC3E}">
        <p14:creationId xmlns:p14="http://schemas.microsoft.com/office/powerpoint/2010/main" val="147561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A7DDB-7103-3A66-54F3-DAE42CF8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63" y="128790"/>
            <a:ext cx="11019873" cy="1325563"/>
          </a:xfrm>
        </p:spPr>
        <p:txBody>
          <a:bodyPr/>
          <a:lstStyle/>
          <a:p>
            <a:r>
              <a:rPr lang="en-US" dirty="0"/>
              <a:t>Standard Models: Particle Physics vs Cosmology</a:t>
            </a:r>
          </a:p>
        </p:txBody>
      </p:sp>
      <p:pic>
        <p:nvPicPr>
          <p:cNvPr id="11" name="Picture 2" descr="Record luminosity: well done LHC | CERN">
            <a:extLst>
              <a:ext uri="{FF2B5EF4-FFF2-40B4-BE49-F238E27FC236}">
                <a16:creationId xmlns:a16="http://schemas.microsoft.com/office/drawing/2014/main" id="{24FA48A6-F41B-1246-EE56-9F001943C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5184493"/>
            <a:ext cx="1980060" cy="13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uper-Kamiokande – Dr Ben Still">
            <a:extLst>
              <a:ext uri="{FF2B5EF4-FFF2-40B4-BE49-F238E27FC236}">
                <a16:creationId xmlns:a16="http://schemas.microsoft.com/office/drawing/2014/main" id="{C302E077-D0E5-F2D2-2447-3219F4C19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4" y="5180397"/>
            <a:ext cx="198006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549D208-6CDA-6CD7-12F0-67C0A4110E25}"/>
              </a:ext>
            </a:extLst>
          </p:cNvPr>
          <p:cNvGrpSpPr/>
          <p:nvPr/>
        </p:nvGrpSpPr>
        <p:grpSpPr>
          <a:xfrm>
            <a:off x="6374233" y="673861"/>
            <a:ext cx="5132429" cy="5955731"/>
            <a:chOff x="6785086" y="705761"/>
            <a:chExt cx="5132429" cy="595573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6A7B46A-FABE-EA43-09FA-4D02F4A51D66}"/>
                </a:ext>
              </a:extLst>
            </p:cNvPr>
            <p:cNvGrpSpPr/>
            <p:nvPr/>
          </p:nvGrpSpPr>
          <p:grpSpPr>
            <a:xfrm>
              <a:off x="6785086" y="705761"/>
              <a:ext cx="5132429" cy="4827273"/>
              <a:chOff x="6785086" y="705761"/>
              <a:chExt cx="5132429" cy="4827273"/>
            </a:xfrm>
          </p:grpSpPr>
          <p:graphicFrame>
            <p:nvGraphicFramePr>
              <p:cNvPr id="48" name="Chart 47">
                <a:extLst>
                  <a:ext uri="{FF2B5EF4-FFF2-40B4-BE49-F238E27FC236}">
                    <a16:creationId xmlns:a16="http://schemas.microsoft.com/office/drawing/2014/main" id="{899C99F1-6FEC-B3D2-1887-8594C9260A49}"/>
                  </a:ext>
                </a:extLst>
              </p:cNvPr>
              <p:cNvGraphicFramePr/>
              <p:nvPr/>
            </p:nvGraphicFramePr>
            <p:xfrm>
              <a:off x="6818618" y="705761"/>
              <a:ext cx="4913279" cy="389299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pic>
            <p:nvPicPr>
              <p:cNvPr id="49" name="Picture 10" descr="Hubble Deep Fields | HubbleSite">
                <a:extLst>
                  <a:ext uri="{FF2B5EF4-FFF2-40B4-BE49-F238E27FC236}">
                    <a16:creationId xmlns:a16="http://schemas.microsoft.com/office/drawing/2014/main" id="{ACFB00CD-DE27-6D15-DFFF-9349B63445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5086" y="4159829"/>
                <a:ext cx="1503850" cy="1373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" descr="ESA - Planck CMB">
                <a:extLst>
                  <a:ext uri="{FF2B5EF4-FFF2-40B4-BE49-F238E27FC236}">
                    <a16:creationId xmlns:a16="http://schemas.microsoft.com/office/drawing/2014/main" id="{81B1A9C1-EAE5-A668-B7C4-81A8B378D6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7943" y="3943448"/>
                <a:ext cx="2359572" cy="1179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790DFF14-72BB-5D08-84A0-29E2A2B0C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258" y="5184493"/>
              <a:ext cx="1476999" cy="147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295D4E-5757-C1EA-B6A4-1E3C67D86844}"/>
              </a:ext>
            </a:extLst>
          </p:cNvPr>
          <p:cNvGrpSpPr/>
          <p:nvPr/>
        </p:nvGrpSpPr>
        <p:grpSpPr>
          <a:xfrm>
            <a:off x="6996049" y="1568932"/>
            <a:ext cx="3601710" cy="2102856"/>
            <a:chOff x="7639577" y="1324993"/>
            <a:chExt cx="3601710" cy="2102856"/>
          </a:xfrm>
        </p:grpSpPr>
        <p:pic>
          <p:nvPicPr>
            <p:cNvPr id="32" name="Graphic 31" descr="Question Mark with solid fill">
              <a:extLst>
                <a:ext uri="{FF2B5EF4-FFF2-40B4-BE49-F238E27FC236}">
                  <a16:creationId xmlns:a16="http://schemas.microsoft.com/office/drawing/2014/main" id="{25C849B2-5798-169A-B164-3E289B1B180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05561" y="1823683"/>
              <a:ext cx="735726" cy="821035"/>
            </a:xfrm>
            <a:prstGeom prst="rect">
              <a:avLst/>
            </a:prstGeom>
          </p:spPr>
        </p:pic>
        <p:pic>
          <p:nvPicPr>
            <p:cNvPr id="33" name="Graphic 32" descr="Question Mark with solid fill">
              <a:extLst>
                <a:ext uri="{FF2B5EF4-FFF2-40B4-BE49-F238E27FC236}">
                  <a16:creationId xmlns:a16="http://schemas.microsoft.com/office/drawing/2014/main" id="{A94D63B9-1C10-8CAD-E52A-E6DFB6E261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39577" y="2368753"/>
              <a:ext cx="735726" cy="821036"/>
            </a:xfrm>
            <a:prstGeom prst="rect">
              <a:avLst/>
            </a:prstGeom>
          </p:spPr>
        </p:pic>
        <p:pic>
          <p:nvPicPr>
            <p:cNvPr id="34" name="Graphic 33" descr="Question Mark with solid fill">
              <a:extLst>
                <a:ext uri="{FF2B5EF4-FFF2-40B4-BE49-F238E27FC236}">
                  <a16:creationId xmlns:a16="http://schemas.microsoft.com/office/drawing/2014/main" id="{CD0CCE87-75B0-0D97-7A0A-8278BB92B33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40476" y="1324993"/>
              <a:ext cx="551149" cy="615056"/>
            </a:xfrm>
            <a:prstGeom prst="rect">
              <a:avLst/>
            </a:prstGeom>
          </p:spPr>
        </p:pic>
        <p:pic>
          <p:nvPicPr>
            <p:cNvPr id="35" name="Graphic 34" descr="Question Mark with solid fill">
              <a:extLst>
                <a:ext uri="{FF2B5EF4-FFF2-40B4-BE49-F238E27FC236}">
                  <a16:creationId xmlns:a16="http://schemas.microsoft.com/office/drawing/2014/main" id="{C43547AA-D5A0-ADEA-6870-73F30288CE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56592" y="2812793"/>
              <a:ext cx="551149" cy="615056"/>
            </a:xfrm>
            <a:prstGeom prst="rect">
              <a:avLst/>
            </a:prstGeom>
          </p:spPr>
        </p:pic>
        <p:pic>
          <p:nvPicPr>
            <p:cNvPr id="36" name="Graphic 35" descr="Question Mark with solid fill">
              <a:extLst>
                <a:ext uri="{FF2B5EF4-FFF2-40B4-BE49-F238E27FC236}">
                  <a16:creationId xmlns:a16="http://schemas.microsoft.com/office/drawing/2014/main" id="{76EE1A1E-95F0-3729-1F18-F039847703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49491" y="1385604"/>
              <a:ext cx="551149" cy="615056"/>
            </a:xfrm>
            <a:prstGeom prst="rect">
              <a:avLst/>
            </a:prstGeom>
          </p:spPr>
        </p:pic>
      </p:grpSp>
      <p:pic>
        <p:nvPicPr>
          <p:cNvPr id="3076" name="Picture 4" descr="The Standard Model of particle physics is brilliant and completely flawed -  ABC News">
            <a:extLst>
              <a:ext uri="{FF2B5EF4-FFF2-40B4-BE49-F238E27FC236}">
                <a16:creationId xmlns:a16="http://schemas.microsoft.com/office/drawing/2014/main" id="{1793DBB1-D5A1-7261-4E1F-7502E9CD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56" y="1454353"/>
            <a:ext cx="4526689" cy="34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4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47"/>
    </mc:Choice>
    <mc:Fallback xmlns="">
      <p:transition spd="slow" advTm="26274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BC6CF-2F4B-DE37-C654-F0F3305B4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9E350-ADCC-A29D-3EFB-A976DD75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Lagrangians of</a:t>
            </a:r>
            <a:br>
              <a:rPr lang="en-US" dirty="0"/>
            </a:br>
            <a:r>
              <a:rPr lang="en-US" dirty="0"/>
              <a:t>self-dual sectors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37FDFF-D981-42B4-3C80-CA2759EF96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0D2DE-7405-B1C1-8975-9C427C3CD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Coordinate space</a:t>
            </a:r>
          </a:p>
        </p:txBody>
      </p:sp>
    </p:spTree>
    <p:extLst>
      <p:ext uri="{BB962C8B-B14F-4D97-AF65-F5344CB8AC3E}">
        <p14:creationId xmlns:p14="http://schemas.microsoft.com/office/powerpoint/2010/main" val="4010186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A7EA1-A50C-2BEC-9BCF-5DBE83EE3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09278B-39DF-F432-6B34-184C84F56349}"/>
              </a:ext>
            </a:extLst>
          </p:cNvPr>
          <p:cNvSpPr/>
          <p:nvPr/>
        </p:nvSpPr>
        <p:spPr>
          <a:xfrm>
            <a:off x="203243" y="178931"/>
            <a:ext cx="11785514" cy="6500138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68752-AA67-EA06-D9CE-E5C34110A793}"/>
              </a:ext>
            </a:extLst>
          </p:cNvPr>
          <p:cNvSpPr txBox="1"/>
          <p:nvPr/>
        </p:nvSpPr>
        <p:spPr>
          <a:xfrm>
            <a:off x="1277815" y="270527"/>
            <a:ext cx="9777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/>
                </a:solidFill>
              </a:rPr>
              <a:t>Cosmological Subsectors: Self-Dual Gravity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E41B7-B915-3077-9425-D6D2A3362A98}"/>
              </a:ext>
            </a:extLst>
          </p:cNvPr>
          <p:cNvSpPr txBox="1"/>
          <p:nvPr/>
        </p:nvSpPr>
        <p:spPr>
          <a:xfrm>
            <a:off x="578347" y="2355688"/>
            <a:ext cx="690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3 particle interactions and one helicity mode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6050F4-5366-49E7-62D5-3ECA954A3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09" y="2808612"/>
            <a:ext cx="3473769" cy="144364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B0B60EC-3B0D-68BA-FAF7-E67D0F998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070" y="1257577"/>
            <a:ext cx="2380945" cy="8356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C99ED-568A-54B6-E1E2-37DABC272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71994"/>
            <a:ext cx="3009806" cy="83830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F7473-2A8D-E09F-52D9-7A06F2E3F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178" y="3048838"/>
            <a:ext cx="4329850" cy="733281"/>
          </a:xfrm>
          <a:prstGeom prst="rect">
            <a:avLst/>
          </a:prstGeom>
        </p:spPr>
      </p:pic>
      <p:sp>
        <p:nvSpPr>
          <p:cNvPr id="27" name="Equal 26">
            <a:extLst>
              <a:ext uri="{FF2B5EF4-FFF2-40B4-BE49-F238E27FC236}">
                <a16:creationId xmlns:a16="http://schemas.microsoft.com/office/drawing/2014/main" id="{3B6CFAC1-A325-489E-2730-06CDB8D3A992}"/>
              </a:ext>
            </a:extLst>
          </p:cNvPr>
          <p:cNvSpPr/>
          <p:nvPr/>
        </p:nvSpPr>
        <p:spPr>
          <a:xfrm>
            <a:off x="4245085" y="5106057"/>
            <a:ext cx="504496" cy="423144"/>
          </a:xfrm>
          <a:prstGeom prst="mathEqua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F43889-D6AF-28D5-A2F7-84BB075D4EAF}"/>
              </a:ext>
            </a:extLst>
          </p:cNvPr>
          <p:cNvSpPr txBox="1"/>
          <p:nvPr/>
        </p:nvSpPr>
        <p:spPr>
          <a:xfrm>
            <a:off x="4749581" y="4963686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3C94FCC-6529-B89B-D98B-90E33428C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815" y="4722262"/>
            <a:ext cx="2911792" cy="11907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4E567BF-7135-8AF3-B323-C70E280CF05C}"/>
              </a:ext>
            </a:extLst>
          </p:cNvPr>
          <p:cNvSpPr txBox="1"/>
          <p:nvPr/>
        </p:nvSpPr>
        <p:spPr>
          <a:xfrm>
            <a:off x="1514242" y="5918045"/>
            <a:ext cx="2438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tree-level amplitudes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CB0B6C-AD4C-65C6-4414-C1EC0F07479D}"/>
              </a:ext>
            </a:extLst>
          </p:cNvPr>
          <p:cNvSpPr txBox="1"/>
          <p:nvPr/>
        </p:nvSpPr>
        <p:spPr>
          <a:xfrm>
            <a:off x="8692253" y="2586520"/>
            <a:ext cx="3096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Naturally arise in twistors space and are classically integrable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F804AC-1377-F5DA-8903-63A35B66AD7E}"/>
                  </a:ext>
                </a:extLst>
              </p:cNvPr>
              <p:cNvSpPr txBox="1"/>
              <p:nvPr/>
            </p:nvSpPr>
            <p:spPr>
              <a:xfrm>
                <a:off x="6090823" y="4422976"/>
                <a:ext cx="275469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Full theory as perturbations from SD sector</a:t>
                </a:r>
                <a:b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baseline="30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</a:t>
                </a: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order = MHV amplitudes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F804AC-1377-F5DA-8903-63A35B66A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3" y="4422976"/>
                <a:ext cx="2754691" cy="1938992"/>
              </a:xfrm>
              <a:prstGeom prst="rect">
                <a:avLst/>
              </a:prstGeom>
              <a:blipFill>
                <a:blip r:embed="rId8"/>
                <a:stretch>
                  <a:fillRect t="-2597" r="-2294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9E597028-894A-42C4-029F-5A25101F0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960760" y="4083418"/>
            <a:ext cx="2181758" cy="2618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51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7"/>
    </mc:Choice>
    <mc:Fallback xmlns="">
      <p:transition spd="slow" advTm="1101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B45F63-BDF2-7156-8687-BA837574BF23}"/>
              </a:ext>
            </a:extLst>
          </p:cNvPr>
          <p:cNvSpPr/>
          <p:nvPr/>
        </p:nvSpPr>
        <p:spPr>
          <a:xfrm>
            <a:off x="203243" y="178931"/>
            <a:ext cx="11785514" cy="6500138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BBEC0-C751-7604-130E-D78EE4F7CBA9}"/>
              </a:ext>
            </a:extLst>
          </p:cNvPr>
          <p:cNvSpPr txBox="1"/>
          <p:nvPr/>
        </p:nvSpPr>
        <p:spPr>
          <a:xfrm>
            <a:off x="1568798" y="324829"/>
            <a:ext cx="1023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 Cosmological Subsectors: Self-Dual Gravity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C20525-DEA5-6BEC-59CF-4DD00EF2E426}"/>
              </a:ext>
            </a:extLst>
          </p:cNvPr>
          <p:cNvSpPr txBox="1"/>
          <p:nvPr/>
        </p:nvSpPr>
        <p:spPr>
          <a:xfrm>
            <a:off x="272482" y="3060978"/>
            <a:ext cx="484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Poisson bracket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DD2BA-AFA9-D752-D944-E2B690D72118}"/>
              </a:ext>
            </a:extLst>
          </p:cNvPr>
          <p:cNvSpPr txBox="1"/>
          <p:nvPr/>
        </p:nvSpPr>
        <p:spPr>
          <a:xfrm>
            <a:off x="7666734" y="2984679"/>
            <a:ext cx="230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Jacobi bracket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C4907-8812-5AC6-D5B8-CCC77DB2E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76" y="2159922"/>
            <a:ext cx="5114893" cy="738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393BCE-F3A5-07AA-BF19-8D72247F1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367" y="2233426"/>
            <a:ext cx="6539305" cy="612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F19A0D-69BD-DDCE-762B-E2690199E9A1}"/>
              </a:ext>
            </a:extLst>
          </p:cNvPr>
          <p:cNvSpPr txBox="1"/>
          <p:nvPr/>
        </p:nvSpPr>
        <p:spPr>
          <a:xfrm>
            <a:off x="1580243" y="1750158"/>
            <a:ext cx="230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Flat metric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364B-2EF3-B314-E3DF-4B60542B7200}"/>
              </a:ext>
            </a:extLst>
          </p:cNvPr>
          <p:cNvSpPr txBox="1"/>
          <p:nvPr/>
        </p:nvSpPr>
        <p:spPr>
          <a:xfrm>
            <a:off x="7254333" y="1729185"/>
            <a:ext cx="278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Cosmological metric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D420FA-3A79-0F84-CC8A-77CC6A8B4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73" y="3572321"/>
            <a:ext cx="4217840" cy="580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AE6A5-1173-FA30-90EA-A3D836CD7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292" y="3349353"/>
            <a:ext cx="6625794" cy="9197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CB73C85-5A2A-BE90-D595-101ADA245FA2}"/>
              </a:ext>
            </a:extLst>
          </p:cNvPr>
          <p:cNvSpPr/>
          <p:nvPr/>
        </p:nvSpPr>
        <p:spPr>
          <a:xfrm>
            <a:off x="323706" y="1613489"/>
            <a:ext cx="4934586" cy="2704215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FE54C0-4A93-7D06-3047-DC91931C1914}"/>
              </a:ext>
            </a:extLst>
          </p:cNvPr>
          <p:cNvSpPr/>
          <p:nvPr/>
        </p:nvSpPr>
        <p:spPr>
          <a:xfrm>
            <a:off x="5503077" y="1590043"/>
            <a:ext cx="6319420" cy="272766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 descr="David Skinner -- Research Interests -- University of Cambridge">
            <a:extLst>
              <a:ext uri="{FF2B5EF4-FFF2-40B4-BE49-F238E27FC236}">
                <a16:creationId xmlns:a16="http://schemas.microsoft.com/office/drawing/2014/main" id="{ECFEEFC3-1176-B763-EAE5-F4363FC15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83" y="1654792"/>
            <a:ext cx="679740" cy="62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DBE09E-C031-1FBC-6725-0849E5E0C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535" y="2863026"/>
            <a:ext cx="1270000" cy="355600"/>
          </a:xfrm>
          <a:prstGeom prst="rect">
            <a:avLst/>
          </a:prstGeom>
        </p:spPr>
      </p:pic>
      <p:sp>
        <p:nvSpPr>
          <p:cNvPr id="2" name="AutoShape 2" descr="Amplitudes Conference Speakers - Carrillo Gonzalez">
            <a:extLst>
              <a:ext uri="{FF2B5EF4-FFF2-40B4-BE49-F238E27FC236}">
                <a16:creationId xmlns:a16="http://schemas.microsoft.com/office/drawing/2014/main" id="{39D34417-CB50-2FC8-D394-880558EB8A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1588" y="0"/>
            <a:ext cx="456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2981F-45E8-D3A7-D360-68F97988C7F1}"/>
              </a:ext>
            </a:extLst>
          </p:cNvPr>
          <p:cNvSpPr txBox="1"/>
          <p:nvPr/>
        </p:nvSpPr>
        <p:spPr>
          <a:xfrm>
            <a:off x="9989473" y="1613489"/>
            <a:ext cx="1901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MCG, Lipstein, Nagy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D9ED5F-5B11-B9F2-4AFB-15629EF5A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1065" y="5237486"/>
            <a:ext cx="5597012" cy="947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D789B3-20CA-9CD0-53A3-6BD940ECF9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6" y="5278321"/>
            <a:ext cx="5260740" cy="947881"/>
          </a:xfrm>
          <a:prstGeom prst="rect">
            <a:avLst/>
          </a:prstGeom>
        </p:spPr>
      </p:pic>
      <p:pic>
        <p:nvPicPr>
          <p:cNvPr id="5128" name="Picture 8" descr="radiation dominate the Universe ...">
            <a:extLst>
              <a:ext uri="{FF2B5EF4-FFF2-40B4-BE49-F238E27FC236}">
                <a16:creationId xmlns:a16="http://schemas.microsoft.com/office/drawing/2014/main" id="{32464F66-9080-24BE-6BB9-7FC1A3026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40" y="1666976"/>
            <a:ext cx="1059196" cy="59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DEBAED-FCBF-D264-0819-6CC5CCCD8223}"/>
              </a:ext>
            </a:extLst>
          </p:cNvPr>
          <p:cNvSpPr txBox="1"/>
          <p:nvPr/>
        </p:nvSpPr>
        <p:spPr>
          <a:xfrm>
            <a:off x="3468643" y="1567269"/>
            <a:ext cx="1901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Monteiro, O’Connell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1F5E4A9-19F0-7CCF-5E41-C57177193B6B}"/>
                  </a:ext>
                </a:extLst>
              </p:cNvPr>
              <p:cNvSpPr txBox="1"/>
              <p:nvPr/>
            </p:nvSpPr>
            <p:spPr>
              <a:xfrm>
                <a:off x="2840846" y="4595837"/>
                <a:ext cx="67294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/>
                  <a:t>Double Copy: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→{ }</m:t>
                    </m:r>
                  </m:oMath>
                </a14:m>
                <a:endParaRPr lang="en-US" sz="3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1F5E4A9-19F0-7CCF-5E41-C57177193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846" y="4595837"/>
                <a:ext cx="6729409" cy="923330"/>
              </a:xfrm>
              <a:prstGeom prst="rect">
                <a:avLst/>
              </a:prstGeom>
              <a:blipFill>
                <a:blip r:embed="rId12"/>
                <a:stretch>
                  <a:fillRect t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288A154-BE0A-C0F4-511B-1C5E49BF9CE2}"/>
              </a:ext>
            </a:extLst>
          </p:cNvPr>
          <p:cNvCxnSpPr>
            <a:cxnSpLocks/>
          </p:cNvCxnSpPr>
          <p:nvPr/>
        </p:nvCxnSpPr>
        <p:spPr>
          <a:xfrm>
            <a:off x="5653151" y="5690337"/>
            <a:ext cx="877626" cy="210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459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00"/>
    </mc:Choice>
    <mc:Fallback xmlns="">
      <p:transition spd="slow" advTm="1089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F3B60-B023-5F65-E0AB-D365DCA75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72FE-B8E8-9BD0-C900-2A7ABB85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Amplitudes, correlators, and classical solutions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23CEE9-DBB2-8C09-5496-9E0CD0817E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DB233-F9A6-9D46-551D-5B39EAAB97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Twistor space</a:t>
            </a:r>
          </a:p>
        </p:txBody>
      </p:sp>
    </p:spTree>
    <p:extLst>
      <p:ext uri="{BB962C8B-B14F-4D97-AF65-F5344CB8AC3E}">
        <p14:creationId xmlns:p14="http://schemas.microsoft.com/office/powerpoint/2010/main" val="2652118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C1C7-B98F-4581-57FD-AD6762A64A0A}"/>
              </a:ext>
            </a:extLst>
          </p:cNvPr>
          <p:cNvSpPr txBox="1">
            <a:spLocks/>
          </p:cNvSpPr>
          <p:nvPr/>
        </p:nvSpPr>
        <p:spPr>
          <a:xfrm>
            <a:off x="1196656" y="-3231"/>
            <a:ext cx="979563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dirty="0"/>
              <a:t>From momentum to twistor space</a:t>
            </a:r>
          </a:p>
        </p:txBody>
      </p:sp>
      <p:pic>
        <p:nvPicPr>
          <p:cNvPr id="5" name="Picture 4" descr="A diagram of a red x and blue spirals&#10;&#10;AI-generated content may be incorrect.">
            <a:extLst>
              <a:ext uri="{FF2B5EF4-FFF2-40B4-BE49-F238E27FC236}">
                <a16:creationId xmlns:a16="http://schemas.microsoft.com/office/drawing/2014/main" id="{F2E1B294-FB9A-0169-72EE-ADCC2F67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15" y="3344672"/>
            <a:ext cx="1603257" cy="26995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5E1960-D058-BB18-0129-3C4223B71CF0}"/>
              </a:ext>
            </a:extLst>
          </p:cNvPr>
          <p:cNvGrpSpPr/>
          <p:nvPr/>
        </p:nvGrpSpPr>
        <p:grpSpPr>
          <a:xfrm>
            <a:off x="8661758" y="3535938"/>
            <a:ext cx="2974124" cy="1845447"/>
            <a:chOff x="8440583" y="4021441"/>
            <a:chExt cx="3919515" cy="2493945"/>
          </a:xfrm>
        </p:grpSpPr>
        <p:pic>
          <p:nvPicPr>
            <p:cNvPr id="7" name="Picture 6" descr="A diagram of a twistor space&#10;&#10;AI-generated content may be incorrect.">
              <a:extLst>
                <a:ext uri="{FF2B5EF4-FFF2-40B4-BE49-F238E27FC236}">
                  <a16:creationId xmlns:a16="http://schemas.microsoft.com/office/drawing/2014/main" id="{AD490B19-2B8F-87B9-5209-331216675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0331" y="4021441"/>
              <a:ext cx="2709767" cy="2493945"/>
            </a:xfrm>
            <a:prstGeom prst="rect">
              <a:avLst/>
            </a:prstGeom>
          </p:spPr>
        </p:pic>
        <p:pic>
          <p:nvPicPr>
            <p:cNvPr id="8" name="Picture 7" descr="A diagram of a triangle with a triangle and a triangle with a triangle and a triangle with a triangle and a triangle with a triangle and a triangle with a triangle and a triangle with a triangle and&#10;&#10;AI-generated content may be incorrect.">
              <a:extLst>
                <a:ext uri="{FF2B5EF4-FFF2-40B4-BE49-F238E27FC236}">
                  <a16:creationId xmlns:a16="http://schemas.microsoft.com/office/drawing/2014/main" id="{A79725B8-E139-0354-1D5F-77934A5C2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0583" y="4042863"/>
              <a:ext cx="1473200" cy="24511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9599764-149D-BCC6-7165-923E6C5E9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596" y="2546045"/>
            <a:ext cx="4466807" cy="954333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7F9A91B-BE0C-D401-84F1-65B5097F15AE}"/>
              </a:ext>
            </a:extLst>
          </p:cNvPr>
          <p:cNvSpPr/>
          <p:nvPr/>
        </p:nvSpPr>
        <p:spPr>
          <a:xfrm>
            <a:off x="4387779" y="3479192"/>
            <a:ext cx="3470031" cy="8471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5C211D-04DF-7630-3F72-02B7B3EC1BF0}"/>
                  </a:ext>
                </a:extLst>
              </p:cNvPr>
              <p:cNvSpPr txBox="1"/>
              <p:nvPr/>
            </p:nvSpPr>
            <p:spPr>
              <a:xfrm>
                <a:off x="4711676" y="4828106"/>
                <a:ext cx="2643609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̃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5C211D-04DF-7630-3F72-02B7B3EC1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676" y="4828106"/>
                <a:ext cx="2643609" cy="691471"/>
              </a:xfrm>
              <a:prstGeom prst="rect">
                <a:avLst/>
              </a:prstGeom>
              <a:blipFill>
                <a:blip r:embed="rId6"/>
                <a:stretch>
                  <a:fillRect l="-2392" t="-1818" r="-19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8CABD4-31EF-3C75-9502-18A5DDF91D84}"/>
                  </a:ext>
                </a:extLst>
              </p:cNvPr>
              <p:cNvSpPr txBox="1"/>
              <p:nvPr/>
            </p:nvSpPr>
            <p:spPr>
              <a:xfrm>
                <a:off x="5221591" y="4385320"/>
                <a:ext cx="1857954" cy="3838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acc>
                          <m:accPr>
                            <m:chr m:val="̇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acc>
                          <m:accPr>
                            <m:chr m:val="̇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8CABD4-31EF-3C75-9502-18A5DDF91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591" y="4385320"/>
                <a:ext cx="1857954" cy="383823"/>
              </a:xfrm>
              <a:prstGeom prst="rect">
                <a:avLst/>
              </a:prstGeom>
              <a:blipFill>
                <a:blip r:embed="rId7"/>
                <a:stretch>
                  <a:fillRect l="-6122" t="-12903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D581D9D-6170-8336-AFF0-EE560EA4EF27}"/>
              </a:ext>
            </a:extLst>
          </p:cNvPr>
          <p:cNvSpPr txBox="1"/>
          <p:nvPr/>
        </p:nvSpPr>
        <p:spPr>
          <a:xfrm>
            <a:off x="4573622" y="1882756"/>
            <a:ext cx="3092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Half- Inverse Fourier transform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E3E2387-82D6-C537-936C-CA07950595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361" y="1705111"/>
            <a:ext cx="2260308" cy="679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2967DB-EE55-93E7-8A77-318DA4B70EFB}"/>
                  </a:ext>
                </a:extLst>
              </p:cNvPr>
              <p:cNvSpPr txBox="1"/>
              <p:nvPr/>
            </p:nvSpPr>
            <p:spPr>
              <a:xfrm>
                <a:off x="954195" y="2459346"/>
                <a:ext cx="2528606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̃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2967DB-EE55-93E7-8A77-318DA4B70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95" y="2459346"/>
                <a:ext cx="2528606" cy="691471"/>
              </a:xfrm>
              <a:prstGeom prst="rect">
                <a:avLst/>
              </a:prstGeom>
              <a:blipFill>
                <a:blip r:embed="rId9"/>
                <a:stretch>
                  <a:fillRect l="-4500" r="-4000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F085CBB-4387-517A-1F5D-9527336521B6}"/>
                  </a:ext>
                </a:extLst>
              </p:cNvPr>
              <p:cNvSpPr txBox="1"/>
              <p:nvPr/>
            </p:nvSpPr>
            <p:spPr>
              <a:xfrm>
                <a:off x="9059836" y="2546045"/>
                <a:ext cx="2177969" cy="786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acc>
                                <m:accPr>
                                  <m:chr m:val="̇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F085CBB-4387-517A-1F5D-952733652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9836" y="2546045"/>
                <a:ext cx="2177969" cy="786177"/>
              </a:xfrm>
              <a:prstGeom prst="rect">
                <a:avLst/>
              </a:prstGeom>
              <a:blipFill>
                <a:blip r:embed="rId10"/>
                <a:stretch>
                  <a:fillRect l="-2907" t="-1587" r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65C6C79-7687-CA8E-6742-60D7949A0153}"/>
                  </a:ext>
                </a:extLst>
              </p:cNvPr>
              <p:cNvSpPr txBox="1"/>
              <p:nvPr/>
            </p:nvSpPr>
            <p:spPr>
              <a:xfrm>
                <a:off x="8543629" y="1962137"/>
                <a:ext cx="309225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65C6C79-7687-CA8E-6742-60D7949A0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629" y="1962137"/>
                <a:ext cx="3092253" cy="369332"/>
              </a:xfrm>
              <a:prstGeom prst="rect">
                <a:avLst/>
              </a:prstGeom>
              <a:blipFill>
                <a:blip r:embed="rId11"/>
                <a:stretch>
                  <a:fillRect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55DE0A2-9BA4-D2B9-F6D5-5EC6E384607D}"/>
              </a:ext>
            </a:extLst>
          </p:cNvPr>
          <p:cNvSpPr txBox="1"/>
          <p:nvPr/>
        </p:nvSpPr>
        <p:spPr>
          <a:xfrm>
            <a:off x="11190639" y="215405"/>
            <a:ext cx="1901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Witten</a:t>
            </a:r>
          </a:p>
        </p:txBody>
      </p:sp>
    </p:spTree>
    <p:extLst>
      <p:ext uri="{BB962C8B-B14F-4D97-AF65-F5344CB8AC3E}">
        <p14:creationId xmlns:p14="http://schemas.microsoft.com/office/powerpoint/2010/main" val="2053330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B2AFA-8F69-8E1B-429F-5561AA8B8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07B3219-2710-733D-C446-D06FE4587897}"/>
              </a:ext>
            </a:extLst>
          </p:cNvPr>
          <p:cNvGrpSpPr/>
          <p:nvPr/>
        </p:nvGrpSpPr>
        <p:grpSpPr>
          <a:xfrm>
            <a:off x="8631257" y="1332043"/>
            <a:ext cx="2671044" cy="2671044"/>
            <a:chOff x="9101355" y="202597"/>
            <a:chExt cx="2671044" cy="2671044"/>
          </a:xfrm>
        </p:grpSpPr>
        <p:pic>
          <p:nvPicPr>
            <p:cNvPr id="33" name="Picture 2" descr="A contour Γ divides the Riemann sphere into two hemispheres, with... |  Download Scientific Diagram">
              <a:extLst>
                <a:ext uri="{FF2B5EF4-FFF2-40B4-BE49-F238E27FC236}">
                  <a16:creationId xmlns:a16="http://schemas.microsoft.com/office/drawing/2014/main" id="{ABAB2B34-B815-8165-FABF-2482E1734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1355" y="202597"/>
              <a:ext cx="2671044" cy="2671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Multiply 33">
              <a:extLst>
                <a:ext uri="{FF2B5EF4-FFF2-40B4-BE49-F238E27FC236}">
                  <a16:creationId xmlns:a16="http://schemas.microsoft.com/office/drawing/2014/main" id="{257AE51A-350D-23EB-FED7-057AF569B566}"/>
                </a:ext>
              </a:extLst>
            </p:cNvPr>
            <p:cNvSpPr/>
            <p:nvPr/>
          </p:nvSpPr>
          <p:spPr>
            <a:xfrm>
              <a:off x="9592919" y="788126"/>
              <a:ext cx="182880" cy="189619"/>
            </a:xfrm>
            <a:prstGeom prst="mathMultiply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</a:t>
              </a:r>
            </a:p>
          </p:txBody>
        </p:sp>
        <p:sp>
          <p:nvSpPr>
            <p:cNvPr id="35" name="Multiply 34">
              <a:extLst>
                <a:ext uri="{FF2B5EF4-FFF2-40B4-BE49-F238E27FC236}">
                  <a16:creationId xmlns:a16="http://schemas.microsoft.com/office/drawing/2014/main" id="{B09443C2-591A-0387-03E8-24614993B516}"/>
                </a:ext>
              </a:extLst>
            </p:cNvPr>
            <p:cNvSpPr/>
            <p:nvPr/>
          </p:nvSpPr>
          <p:spPr>
            <a:xfrm>
              <a:off x="11197601" y="999926"/>
              <a:ext cx="182880" cy="189619"/>
            </a:xfrm>
            <a:prstGeom prst="mathMultiply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Multiply 35">
              <a:extLst>
                <a:ext uri="{FF2B5EF4-FFF2-40B4-BE49-F238E27FC236}">
                  <a16:creationId xmlns:a16="http://schemas.microsoft.com/office/drawing/2014/main" id="{73F282AF-D4EC-9A93-F555-83C6D8E641FF}"/>
                </a:ext>
              </a:extLst>
            </p:cNvPr>
            <p:cNvSpPr/>
            <p:nvPr/>
          </p:nvSpPr>
          <p:spPr>
            <a:xfrm>
              <a:off x="9530355" y="2080310"/>
              <a:ext cx="182880" cy="189619"/>
            </a:xfrm>
            <a:prstGeom prst="mathMultiply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</a:t>
              </a:r>
            </a:p>
          </p:txBody>
        </p:sp>
      </p:grpSp>
      <p:sp>
        <p:nvSpPr>
          <p:cNvPr id="41" name="Up-Down Arrow 40">
            <a:extLst>
              <a:ext uri="{FF2B5EF4-FFF2-40B4-BE49-F238E27FC236}">
                <a16:creationId xmlns:a16="http://schemas.microsoft.com/office/drawing/2014/main" id="{91A2BB1F-408D-68FB-DC64-4ABBFF7B5609}"/>
              </a:ext>
            </a:extLst>
          </p:cNvPr>
          <p:cNvSpPr/>
          <p:nvPr/>
        </p:nvSpPr>
        <p:spPr>
          <a:xfrm>
            <a:off x="2114984" y="2108763"/>
            <a:ext cx="631064" cy="2277857"/>
          </a:xfrm>
          <a:prstGeom prst="up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8900F7-E7FE-9789-689B-2158F4C486B3}"/>
              </a:ext>
            </a:extLst>
          </p:cNvPr>
          <p:cNvSpPr txBox="1"/>
          <p:nvPr/>
        </p:nvSpPr>
        <p:spPr>
          <a:xfrm>
            <a:off x="289860" y="2656939"/>
            <a:ext cx="1911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Isomorphism:</a:t>
            </a:r>
          </a:p>
          <a:p>
            <a:pPr algn="ctr"/>
            <a:r>
              <a:rPr lang="en-US" sz="2400" dirty="0"/>
              <a:t> Penrose transform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78303-D369-A68E-7BD8-A8F0FCC42FB5}"/>
              </a:ext>
            </a:extLst>
          </p:cNvPr>
          <p:cNvSpPr txBox="1"/>
          <p:nvPr/>
        </p:nvSpPr>
        <p:spPr>
          <a:xfrm>
            <a:off x="359021" y="6155117"/>
            <a:ext cx="429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eom of anti-self-dual spin s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D4015-3C04-43E4-EAC0-79401C97F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3" y="5435941"/>
            <a:ext cx="3877377" cy="71167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B8C83B-D546-C50F-D451-729E2E835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60" y="4528244"/>
            <a:ext cx="4437898" cy="72011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128938-988C-943A-EEA9-084393A69AB5}"/>
                  </a:ext>
                </a:extLst>
              </p:cNvPr>
              <p:cNvSpPr txBox="1"/>
              <p:nvPr/>
            </p:nvSpPr>
            <p:spPr>
              <a:xfrm>
                <a:off x="672359" y="1506348"/>
                <a:ext cx="3492344" cy="523220"/>
              </a:xfrm>
              <a:prstGeom prst="rect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128938-988C-943A-EEA9-084393A69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59" y="1506348"/>
                <a:ext cx="3492344" cy="523220"/>
              </a:xfrm>
              <a:prstGeom prst="rect">
                <a:avLst/>
              </a:prstGeom>
              <a:blipFill>
                <a:blip r:embed="rId5"/>
                <a:stretch>
                  <a:fillRect b="-10638"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FAE12C7-D6F8-7109-AB2D-FC68D02BF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419" y="2589793"/>
            <a:ext cx="5560018" cy="1157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C4306-B3E0-B5C4-2354-446FBC99B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2602" y="3670482"/>
            <a:ext cx="1663393" cy="46075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F71FF78-72A4-8545-4E85-2C06F643CA39}"/>
              </a:ext>
            </a:extLst>
          </p:cNvPr>
          <p:cNvCxnSpPr/>
          <p:nvPr/>
        </p:nvCxnSpPr>
        <p:spPr>
          <a:xfrm flipH="1" flipV="1">
            <a:off x="7832540" y="3455424"/>
            <a:ext cx="221063" cy="251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FC88EA60-0170-C7FF-1B08-27274F1B9698}"/>
              </a:ext>
            </a:extLst>
          </p:cNvPr>
          <p:cNvSpPr txBox="1">
            <a:spLocks/>
          </p:cNvSpPr>
          <p:nvPr/>
        </p:nvSpPr>
        <p:spPr>
          <a:xfrm>
            <a:off x="1196656" y="-3231"/>
            <a:ext cx="979563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dirty="0">
                <a:solidFill>
                  <a:schemeClr val="accent1">
                    <a:lumMod val="50000"/>
                  </a:schemeClr>
                </a:solidFill>
              </a:rPr>
              <a:t>From twistor to position space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FD784B-DDDC-92AC-799F-D14B5082FEBC}"/>
              </a:ext>
            </a:extLst>
          </p:cNvPr>
          <p:cNvGrpSpPr/>
          <p:nvPr/>
        </p:nvGrpSpPr>
        <p:grpSpPr>
          <a:xfrm>
            <a:off x="4216447" y="1521586"/>
            <a:ext cx="3962115" cy="836794"/>
            <a:chOff x="4216447" y="1521586"/>
            <a:chExt cx="3962115" cy="83679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22FF8F-1FA0-9636-FBC0-161CC34815F3}"/>
                </a:ext>
              </a:extLst>
            </p:cNvPr>
            <p:cNvSpPr txBox="1"/>
            <p:nvPr/>
          </p:nvSpPr>
          <p:spPr>
            <a:xfrm>
              <a:off x="4834738" y="1521586"/>
              <a:ext cx="3343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Cech cohomology rep.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E9EE55B-D0D9-30BC-4EFF-9C68CF3C3E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6447" y="1773717"/>
              <a:ext cx="56654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A487A48-EA4E-DC3A-9E57-A6E7352F7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36244" y="1913880"/>
              <a:ext cx="2438400" cy="4445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3146C8-6804-57B7-0D30-9DDEEB95D05E}"/>
              </a:ext>
            </a:extLst>
          </p:cNvPr>
          <p:cNvGrpSpPr/>
          <p:nvPr/>
        </p:nvGrpSpPr>
        <p:grpSpPr>
          <a:xfrm>
            <a:off x="6314648" y="4690091"/>
            <a:ext cx="5784519" cy="2130196"/>
            <a:chOff x="6314648" y="4690091"/>
            <a:chExt cx="5784519" cy="2130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1D0886-6AF1-FF48-1CE8-5277067B2815}"/>
                </a:ext>
              </a:extLst>
            </p:cNvPr>
            <p:cNvGrpSpPr/>
            <p:nvPr/>
          </p:nvGrpSpPr>
          <p:grpSpPr>
            <a:xfrm>
              <a:off x="6314648" y="4690091"/>
              <a:ext cx="4817846" cy="1671731"/>
              <a:chOff x="6484455" y="4890605"/>
              <a:chExt cx="4817846" cy="167173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B043C61-41F1-B3AC-FAF6-4EAE82F78ABB}"/>
                  </a:ext>
                </a:extLst>
              </p:cNvPr>
              <p:cNvSpPr/>
              <p:nvPr/>
            </p:nvSpPr>
            <p:spPr>
              <a:xfrm>
                <a:off x="6484455" y="4890605"/>
                <a:ext cx="4817846" cy="1671731"/>
              </a:xfrm>
              <a:prstGeom prst="rect">
                <a:avLst/>
              </a:prstGeom>
              <a:ln w="762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6A92B3-D246-D01B-C120-E3890259009B}"/>
                  </a:ext>
                </a:extLst>
              </p:cNvPr>
              <p:cNvSpPr txBox="1"/>
              <p:nvPr/>
            </p:nvSpPr>
            <p:spPr>
              <a:xfrm>
                <a:off x="6582295" y="5249416"/>
                <a:ext cx="153526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Double copy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3E20B72-7CAC-E769-6343-29FF3C346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72402" y="5033054"/>
                <a:ext cx="3281512" cy="1386829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8EF5A4-4D2C-3BC9-6768-641B8A3CA6AE}"/>
                </a:ext>
              </a:extLst>
            </p:cNvPr>
            <p:cNvSpPr txBox="1"/>
            <p:nvPr/>
          </p:nvSpPr>
          <p:spPr>
            <a:xfrm>
              <a:off x="10165820" y="6450955"/>
              <a:ext cx="19333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(C.D. White)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8"/>
    </mc:Choice>
    <mc:Fallback xmlns="">
      <p:transition spd="slow" advTm="8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41FEB-BC0E-41C8-3ABC-992DB6E95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EAECFF-43F5-C47F-1C3A-77F623C78ED1}"/>
              </a:ext>
            </a:extLst>
          </p:cNvPr>
          <p:cNvGrpSpPr/>
          <p:nvPr/>
        </p:nvGrpSpPr>
        <p:grpSpPr>
          <a:xfrm>
            <a:off x="627907" y="588817"/>
            <a:ext cx="10936185" cy="7290790"/>
            <a:chOff x="627907" y="588817"/>
            <a:chExt cx="10936185" cy="72907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761E6F-C3A3-CF6D-8AD2-A92103E6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907" y="588817"/>
              <a:ext cx="10936185" cy="72907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FF074D-C9B9-C4F5-8512-67477605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7909" y="4069816"/>
              <a:ext cx="135854" cy="151837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1019951-A93E-1400-7A0B-E15710A1CC39}"/>
              </a:ext>
            </a:extLst>
          </p:cNvPr>
          <p:cNvSpPr txBox="1">
            <a:spLocks/>
          </p:cNvSpPr>
          <p:nvPr/>
        </p:nvSpPr>
        <p:spPr>
          <a:xfrm>
            <a:off x="1196656" y="-3231"/>
            <a:ext cx="9795638" cy="977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dirty="0">
                <a:solidFill>
                  <a:schemeClr val="accent1">
                    <a:lumMod val="50000"/>
                  </a:schemeClr>
                </a:solidFill>
              </a:rPr>
              <a:t>Twistor Double Copy</a:t>
            </a:r>
          </a:p>
        </p:txBody>
      </p:sp>
    </p:spTree>
    <p:extLst>
      <p:ext uri="{BB962C8B-B14F-4D97-AF65-F5344CB8AC3E}">
        <p14:creationId xmlns:p14="http://schemas.microsoft.com/office/powerpoint/2010/main" val="4958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8"/>
    </mc:Choice>
    <mc:Fallback xmlns="">
      <p:transition spd="slow" advTm="8214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CB551-43AF-1743-31B3-91A0F0FAB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B272C6C-3185-D6C7-E5C8-24CF4EC5D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902" y="629528"/>
            <a:ext cx="4457021" cy="3068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CE4D3C8-C1A9-BA32-75AC-55B56EA7AB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2900" y="166553"/>
                <a:ext cx="11506200" cy="87980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1" i="1" dirty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dirty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  <m:r>
                          <a:rPr lang="en-US" b="1" i="1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1" i="1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b="1" i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(</m:t>
                    </m:r>
                    <m:r>
                      <a:rPr lang="en-US" b="1" i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𝐀𝐦𝐛𝐢</m:t>
                    </m:r>
                    <m:r>
                      <a:rPr lang="en-US" b="1" i="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−)</m:t>
                    </m:r>
                  </m:oMath>
                </a14:m>
                <a:r>
                  <a:rPr lang="en-US" b="1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</a:rPr>
                  <a:t>Twistor space</a:t>
                </a:r>
                <a:endParaRPr lang="en-US" dirty="0">
                  <a:solidFill>
                    <a:schemeClr val="accent3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CE4D3C8-C1A9-BA32-75AC-55B56EA7AB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2900" y="166553"/>
                <a:ext cx="11506200" cy="879809"/>
              </a:xfrm>
              <a:blipFill>
                <a:blip r:embed="rId3"/>
                <a:stretch>
                  <a:fillRect t="-9859" b="-2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B580F87-E8FC-0337-2D60-2B7DC3050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522" y="2253853"/>
            <a:ext cx="2095500" cy="74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E3676-5867-8ADE-3142-5A568202C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721" y="3340597"/>
            <a:ext cx="2159000" cy="635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D0EC4-22DD-4E95-314B-FAF8D48A9755}"/>
              </a:ext>
            </a:extLst>
          </p:cNvPr>
          <p:cNvGrpSpPr/>
          <p:nvPr/>
        </p:nvGrpSpPr>
        <p:grpSpPr>
          <a:xfrm>
            <a:off x="1534843" y="4960006"/>
            <a:ext cx="10064732" cy="1200329"/>
            <a:chOff x="2127268" y="5589321"/>
            <a:chExt cx="10064732" cy="120032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BC6CFF-ECD1-4732-3646-4261BFFBBFB3}"/>
                </a:ext>
              </a:extLst>
            </p:cNvPr>
            <p:cNvSpPr/>
            <p:nvPr/>
          </p:nvSpPr>
          <p:spPr>
            <a:xfrm>
              <a:off x="2127268" y="5687526"/>
              <a:ext cx="6884205" cy="1003921"/>
            </a:xfrm>
            <a:prstGeom prst="rect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92B78E-7E18-5431-51D5-0C7AEA068336}"/>
                </a:ext>
              </a:extLst>
            </p:cNvPr>
            <p:cNvSpPr txBox="1"/>
            <p:nvPr/>
          </p:nvSpPr>
          <p:spPr>
            <a:xfrm>
              <a:off x="2293088" y="5927876"/>
              <a:ext cx="28462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Boundary limit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7A004F-151B-2F84-DD3C-D0011BC618D7}"/>
                </a:ext>
              </a:extLst>
            </p:cNvPr>
            <p:cNvSpPr txBox="1"/>
            <p:nvPr/>
          </p:nvSpPr>
          <p:spPr>
            <a:xfrm>
              <a:off x="10064732" y="5589321"/>
              <a:ext cx="212726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Complexification of v</a:t>
              </a:r>
              <a:r>
                <a:rPr lang="en-US" sz="1800" dirty="0"/>
                <a:t>ariables used in </a:t>
              </a:r>
            </a:p>
            <a:p>
              <a:r>
                <a:rPr lang="en-US" sz="1800" dirty="0"/>
                <a:t>(Baumann, Mathys, Pimentel, Rost)</a:t>
              </a:r>
              <a:endParaRPr lang="en-US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24406E4-FE88-B5A0-564D-1DE3BAEB1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711" y="3508401"/>
            <a:ext cx="3327864" cy="4357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7D9147-3990-457A-7C3B-C840FADBE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1902" y="3965764"/>
            <a:ext cx="1823378" cy="525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FC045D-60D6-9F31-1E7E-895013901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20" y="2163912"/>
            <a:ext cx="4527771" cy="19776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25F76A-CB4B-AC88-6F63-199B79F7C6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9621" y="5262981"/>
            <a:ext cx="2806700" cy="558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650CB9-402F-2A03-773E-E0C671B8A0A4}"/>
              </a:ext>
            </a:extLst>
          </p:cNvPr>
          <p:cNvSpPr txBox="1"/>
          <p:nvPr/>
        </p:nvSpPr>
        <p:spPr>
          <a:xfrm>
            <a:off x="-122550" y="6488668"/>
            <a:ext cx="1933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(MCG, </a:t>
            </a:r>
            <a:r>
              <a:rPr lang="en-US" dirty="0" err="1"/>
              <a:t>Keseman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42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09"/>
    </mc:Choice>
    <mc:Fallback xmlns="">
      <p:transition spd="slow" advTm="15590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2CAF8-6DE9-AE6F-62D4-4E2949FAF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0994D-4D21-8F29-0335-FBCB6782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553"/>
            <a:ext cx="11506200" cy="8798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2-point correlators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3E816-D654-A6C6-7FF8-34DA6D9BA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89698"/>
            <a:ext cx="7772400" cy="1217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775FF-4D8A-5299-4CB0-0567AD60379B}"/>
              </a:ext>
            </a:extLst>
          </p:cNvPr>
          <p:cNvSpPr txBox="1"/>
          <p:nvPr/>
        </p:nvSpPr>
        <p:spPr>
          <a:xfrm>
            <a:off x="464457" y="1075236"/>
            <a:ext cx="435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Bulk: self-dual /anti-self-dual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C93F6-8586-EE1D-A510-6BAC504649DF}"/>
              </a:ext>
            </a:extLst>
          </p:cNvPr>
          <p:cNvSpPr txBox="1"/>
          <p:nvPr/>
        </p:nvSpPr>
        <p:spPr>
          <a:xfrm>
            <a:off x="342900" y="3982214"/>
            <a:ext cx="484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Boundary: conserved currents</a:t>
            </a:r>
          </a:p>
        </p:txBody>
      </p:sp>
      <p:pic>
        <p:nvPicPr>
          <p:cNvPr id="2050" name="Picture 2" descr="Gravity Duals of the Quantum Hall Effect">
            <a:extLst>
              <a:ext uri="{FF2B5EF4-FFF2-40B4-BE49-F238E27FC236}">
                <a16:creationId xmlns:a16="http://schemas.microsoft.com/office/drawing/2014/main" id="{95DD5129-884F-8FCD-F2C8-AAE5FC70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767" y="1761036"/>
            <a:ext cx="1783261" cy="166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B901D-6003-A15A-38EB-EFA14FEB10B1}"/>
              </a:ext>
            </a:extLst>
          </p:cNvPr>
          <p:cNvSpPr txBox="1"/>
          <p:nvPr/>
        </p:nvSpPr>
        <p:spPr>
          <a:xfrm>
            <a:off x="9915753" y="614486"/>
            <a:ext cx="1933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(MCG, </a:t>
            </a:r>
            <a:r>
              <a:rPr lang="en-US" dirty="0" err="1"/>
              <a:t>Keseman</a:t>
            </a:r>
            <a:r>
              <a:rPr lang="en-US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A4E88-A45E-7E98-7190-CD8C98D58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38" y="4017442"/>
            <a:ext cx="1481761" cy="46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B7E90-1024-1655-351D-7742C1171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12" y="2138747"/>
            <a:ext cx="8235643" cy="10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09"/>
    </mc:Choice>
    <mc:Fallback xmlns="">
      <p:transition spd="slow" advTm="15590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73AB5-44EE-6A8D-352C-BCDB6BBA9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3C79F6-D06C-5DA0-2D4B-3D5885DC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233" y="1027478"/>
            <a:ext cx="2571502" cy="2571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C2B2AD-231D-F857-1CFE-F3BB71AF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553"/>
            <a:ext cx="11506200" cy="8798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3-point boundary correlators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24B51-3EE5-A10B-3C45-FB720E92D4DD}"/>
              </a:ext>
            </a:extLst>
          </p:cNvPr>
          <p:cNvSpPr txBox="1"/>
          <p:nvPr/>
        </p:nvSpPr>
        <p:spPr>
          <a:xfrm>
            <a:off x="7879608" y="5962062"/>
            <a:ext cx="4099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Complexification of results in (Baumann, Mathys, Pimentel, Rost)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0C4AB7-B4EE-C026-D87E-4F5D0170D3FD}"/>
                  </a:ext>
                </a:extLst>
              </p:cNvPr>
              <p:cNvSpPr txBox="1"/>
              <p:nvPr/>
            </p:nvSpPr>
            <p:spPr>
              <a:xfrm>
                <a:off x="5487292" y="1246323"/>
                <a:ext cx="1475973" cy="52322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/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0C4AB7-B4EE-C026-D87E-4F5D0170D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292" y="1246323"/>
                <a:ext cx="1475973" cy="523220"/>
              </a:xfrm>
              <a:prstGeom prst="rect">
                <a:avLst/>
              </a:prstGeom>
              <a:blipFill>
                <a:blip r:embed="rId3"/>
                <a:stretch>
                  <a:fillRect t="-6667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511BE5F-A918-8CE4-8689-622EF9EEF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929589"/>
            <a:ext cx="7772400" cy="990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FC166-1C28-B56E-7D26-EFA553F2E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486" y="3763387"/>
            <a:ext cx="12299220" cy="1098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E4866-D182-D27A-CD53-30FF853C0454}"/>
              </a:ext>
            </a:extLst>
          </p:cNvPr>
          <p:cNvSpPr txBox="1"/>
          <p:nvPr/>
        </p:nvSpPr>
        <p:spPr>
          <a:xfrm>
            <a:off x="5322937" y="3157964"/>
            <a:ext cx="180468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YM,  GR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5E7262-6D8C-74CF-70FE-375F22F5F39C}"/>
              </a:ext>
            </a:extLst>
          </p:cNvPr>
          <p:cNvGrpSpPr/>
          <p:nvPr/>
        </p:nvGrpSpPr>
        <p:grpSpPr>
          <a:xfrm>
            <a:off x="1245498" y="5026693"/>
            <a:ext cx="4817846" cy="1671731"/>
            <a:chOff x="741125" y="5019716"/>
            <a:chExt cx="4817846" cy="16717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3EA119-1E3F-1BA9-926A-4DF30BD4E17B}"/>
                </a:ext>
              </a:extLst>
            </p:cNvPr>
            <p:cNvSpPr/>
            <p:nvPr/>
          </p:nvSpPr>
          <p:spPr>
            <a:xfrm>
              <a:off x="741125" y="5019716"/>
              <a:ext cx="4817846" cy="1671731"/>
            </a:xfrm>
            <a:prstGeom prst="rect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073F4-34A2-FF32-738E-A2105357F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00" y="5115997"/>
              <a:ext cx="3258458" cy="14791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C8DCF7-BDC4-2698-53BA-F94B026B7A3A}"/>
                </a:ext>
              </a:extLst>
            </p:cNvPr>
            <p:cNvSpPr txBox="1"/>
            <p:nvPr/>
          </p:nvSpPr>
          <p:spPr>
            <a:xfrm>
              <a:off x="741125" y="5385506"/>
              <a:ext cx="15352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Double copy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D52E56-06A1-0D4F-F2B3-00147A8FC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81397"/>
            <a:ext cx="2123735" cy="21237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2FB60C-D766-B8CF-8326-236C2A1F2281}"/>
              </a:ext>
            </a:extLst>
          </p:cNvPr>
          <p:cNvSpPr txBox="1"/>
          <p:nvPr/>
        </p:nvSpPr>
        <p:spPr>
          <a:xfrm>
            <a:off x="9929494" y="635149"/>
            <a:ext cx="1933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(MCG, </a:t>
            </a:r>
            <a:r>
              <a:rPr lang="en-US" dirty="0" err="1"/>
              <a:t>Keseman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75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09"/>
    </mc:Choice>
    <mc:Fallback xmlns="">
      <p:transition spd="slow" advTm="15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13C84B-2AE8-8D84-E579-3DA23B457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57" y="4993567"/>
            <a:ext cx="3167285" cy="1506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22C2D5-7C34-B5AF-FF7D-96588C485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526" y="-11793"/>
            <a:ext cx="5215161" cy="126966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954645-FFAA-84F8-336C-F16F70A6F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553"/>
            <a:ext cx="11506200" cy="8798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Lessons from flat space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8AD10-0A6E-D15D-9767-72F6FEFB5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66" y="1147239"/>
            <a:ext cx="4848318" cy="823912"/>
          </a:xfrm>
        </p:spPr>
        <p:txBody>
          <a:bodyPr/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Gauge theories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53C04A-3CD7-57B8-E2C1-96F8429A6D61}"/>
              </a:ext>
            </a:extLst>
          </p:cNvPr>
          <p:cNvSpPr/>
          <p:nvPr/>
        </p:nvSpPr>
        <p:spPr>
          <a:xfrm>
            <a:off x="398127" y="7742996"/>
            <a:ext cx="11646324" cy="63709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8000" dirty="0"/>
          </a:p>
          <a:p>
            <a:pPr marL="0" indent="0" algn="ctr">
              <a:buNone/>
            </a:pPr>
            <a:r>
              <a:rPr lang="en-US" sz="8000" dirty="0"/>
              <a:t>Is there a better description?</a:t>
            </a:r>
            <a:br>
              <a:rPr lang="en-US" sz="8000" dirty="0"/>
            </a:br>
            <a:endParaRPr lang="en-US" sz="8000" dirty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ACA6986-EC6A-8DCC-3CB9-7BD1BDFAEC6C}"/>
              </a:ext>
            </a:extLst>
          </p:cNvPr>
          <p:cNvSpPr txBox="1">
            <a:spLocks/>
          </p:cNvSpPr>
          <p:nvPr/>
        </p:nvSpPr>
        <p:spPr>
          <a:xfrm>
            <a:off x="5490882" y="1203270"/>
            <a:ext cx="4443984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338305-DC2F-43FE-836F-789B9FA0B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128" y="2798552"/>
            <a:ext cx="7645446" cy="3963624"/>
          </a:xfrm>
          <a:prstGeom prst="rect">
            <a:avLst/>
          </a:prstGeom>
        </p:spPr>
      </p:pic>
      <p:pic>
        <p:nvPicPr>
          <p:cNvPr id="18" name="Picture 2" descr="Physics - Limits on the Graviton from ...">
            <a:extLst>
              <a:ext uri="{FF2B5EF4-FFF2-40B4-BE49-F238E27FC236}">
                <a16:creationId xmlns:a16="http://schemas.microsoft.com/office/drawing/2014/main" id="{7431E859-5842-3629-7930-CEAF7655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851" y="1327675"/>
            <a:ext cx="2487100" cy="13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274066-1899-33EB-02CC-C030A6AA2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647" y="1155078"/>
            <a:ext cx="1400481" cy="18900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F80502-7400-D4B1-EC4B-A5497C2327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6253" y="1971151"/>
            <a:ext cx="2705100" cy="749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F3BC63-E99E-5725-2AD3-83E116E1C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685" y="2048301"/>
            <a:ext cx="2184400" cy="673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02CB39-70C7-D71E-C7F9-FF8E721B1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900" y="4025977"/>
            <a:ext cx="4014258" cy="873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8F58AD-A49F-458C-2A95-70E94E2507CA}"/>
              </a:ext>
            </a:extLst>
          </p:cNvPr>
          <p:cNvSpPr/>
          <p:nvPr/>
        </p:nvSpPr>
        <p:spPr>
          <a:xfrm>
            <a:off x="185981" y="95824"/>
            <a:ext cx="11858470" cy="65956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8000" dirty="0"/>
          </a:p>
          <a:p>
            <a:pPr marL="0" indent="0" algn="ctr">
              <a:buNone/>
            </a:pPr>
            <a:r>
              <a:rPr lang="en-US" sz="8000" dirty="0"/>
              <a:t>Is there a better description?</a:t>
            </a:r>
            <a:br>
              <a:rPr lang="en-US" sz="8000" dirty="0"/>
            </a:br>
            <a:endParaRPr lang="en-US" sz="8000" dirty="0"/>
          </a:p>
          <a:p>
            <a:pPr marL="0" indent="0" algn="ctr">
              <a:buNone/>
            </a:pP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80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18"/>
    </mc:Choice>
    <mc:Fallback xmlns="">
      <p:transition spd="slow" advTm="103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81501-F239-A52C-9178-F3ACCE76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A1AA42A-0417-69B1-1284-2C5443A27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40" y="2982356"/>
            <a:ext cx="2904907" cy="7002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B25AE4-2A72-F6F4-0B39-C87B5BD82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21" y="3557564"/>
            <a:ext cx="2908300" cy="711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3CF257-9CA8-666F-1545-E90F5B2C00C5}"/>
              </a:ext>
            </a:extLst>
          </p:cNvPr>
          <p:cNvGrpSpPr/>
          <p:nvPr/>
        </p:nvGrpSpPr>
        <p:grpSpPr>
          <a:xfrm>
            <a:off x="30382" y="970991"/>
            <a:ext cx="3836297" cy="2078871"/>
            <a:chOff x="-306721" y="1340641"/>
            <a:chExt cx="3836297" cy="2078871"/>
          </a:xfrm>
        </p:grpSpPr>
        <p:pic>
          <p:nvPicPr>
            <p:cNvPr id="7" name="Picture 4" descr="Scattering amplitudes – RTG">
              <a:extLst>
                <a:ext uri="{FF2B5EF4-FFF2-40B4-BE49-F238E27FC236}">
                  <a16:creationId xmlns:a16="http://schemas.microsoft.com/office/drawing/2014/main" id="{D07B7015-CECF-B98A-A9E4-D73DFB183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291" y="1340641"/>
              <a:ext cx="2188285" cy="207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avid Skinner -- Research Interests -- University of Cambridge">
              <a:extLst>
                <a:ext uri="{FF2B5EF4-FFF2-40B4-BE49-F238E27FC236}">
                  <a16:creationId xmlns:a16="http://schemas.microsoft.com/office/drawing/2014/main" id="{6766FCC7-E92F-BEBA-797C-FCC700647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6721" y="1724554"/>
              <a:ext cx="1648012" cy="1520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B2F75BB-9173-EEB1-A74C-E0045EA6F55C}"/>
              </a:ext>
            </a:extLst>
          </p:cNvPr>
          <p:cNvSpPr txBox="1">
            <a:spLocks/>
          </p:cNvSpPr>
          <p:nvPr/>
        </p:nvSpPr>
        <p:spPr>
          <a:xfrm>
            <a:off x="740923" y="136846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Double copy in different spaces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787A066-E5DC-CC77-FC24-C0C2B3BA5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113043"/>
              </p:ext>
            </p:extLst>
          </p:nvPr>
        </p:nvGraphicFramePr>
        <p:xfrm>
          <a:off x="969818" y="1184563"/>
          <a:ext cx="10861964" cy="5673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AF4F6E8-19C8-D65E-9015-567AC6E566D5}"/>
              </a:ext>
            </a:extLst>
          </p:cNvPr>
          <p:cNvSpPr txBox="1"/>
          <p:nvPr/>
        </p:nvSpPr>
        <p:spPr>
          <a:xfrm>
            <a:off x="5186416" y="999897"/>
            <a:ext cx="26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Inverse Fourier transform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D10FC-DAE6-1E76-530F-CE261392BE94}"/>
              </a:ext>
            </a:extLst>
          </p:cNvPr>
          <p:cNvSpPr txBox="1"/>
          <p:nvPr/>
        </p:nvSpPr>
        <p:spPr>
          <a:xfrm>
            <a:off x="8419014" y="4210737"/>
            <a:ext cx="197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Penrose transform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6A972-3F63-5173-EA14-79A514D92FA5}"/>
              </a:ext>
            </a:extLst>
          </p:cNvPr>
          <p:cNvSpPr txBox="1"/>
          <p:nvPr/>
        </p:nvSpPr>
        <p:spPr>
          <a:xfrm>
            <a:off x="3285583" y="4758892"/>
            <a:ext cx="1767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 Inverse Fourier transform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141BF-EB31-57F4-5780-710912307177}"/>
              </a:ext>
            </a:extLst>
          </p:cNvPr>
          <p:cNvGrpSpPr/>
          <p:nvPr/>
        </p:nvGrpSpPr>
        <p:grpSpPr>
          <a:xfrm>
            <a:off x="9204772" y="136846"/>
            <a:ext cx="2381786" cy="2255827"/>
            <a:chOff x="9222054" y="719267"/>
            <a:chExt cx="2381786" cy="2255827"/>
          </a:xfrm>
        </p:grpSpPr>
        <p:pic>
          <p:nvPicPr>
            <p:cNvPr id="8" name="Picture 6" descr="The Universe on the Other Side (of the Black Hole) – Infinity Plus One">
              <a:extLst>
                <a:ext uri="{FF2B5EF4-FFF2-40B4-BE49-F238E27FC236}">
                  <a16:creationId xmlns:a16="http://schemas.microsoft.com/office/drawing/2014/main" id="{C038AA28-EB6E-48C9-BA9D-AE67B57B2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9119" y="719267"/>
              <a:ext cx="2054721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 descr="A picture containing star, night sky&#10;&#10;Description automatically generated">
              <a:extLst>
                <a:ext uri="{FF2B5EF4-FFF2-40B4-BE49-F238E27FC236}">
                  <a16:creationId xmlns:a16="http://schemas.microsoft.com/office/drawing/2014/main" id="{FE88DC56-74CF-1200-C378-595D6F21B079}"/>
                </a:ext>
              </a:extLst>
            </p:cNvPr>
            <p:cNvSpPr/>
            <p:nvPr/>
          </p:nvSpPr>
          <p:spPr>
            <a:xfrm>
              <a:off x="9222054" y="1649723"/>
              <a:ext cx="1357630" cy="1325371"/>
            </a:xfrm>
            <a:prstGeom prst="ellipse">
              <a:avLst/>
            </a:prstGeom>
            <a:blipFill>
              <a:blip r:embed="rId14">
                <a:extLst>
                  <a:ext uri="{837473B0-CC2E-450A-ABE3-18F120FF3D39}">
                    <a1611:picAttrSrcUrl xmlns:a1611="http://schemas.microsoft.com/office/drawing/2016/11/main" r:id="rId15"/>
                  </a:ext>
                </a:extLst>
              </a:blip>
              <a:srcRect/>
              <a:stretch>
                <a:fillRect l="-25000" r="-25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D0CABD8-AAF2-9A3C-EFC1-01C64080D0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4128" y="2460164"/>
            <a:ext cx="1431407" cy="5855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E1692C-2B5D-6150-5E82-F3CAEC3B1B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24128" y="1638434"/>
            <a:ext cx="1431407" cy="7068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2DC251-EC33-2BE5-B375-0FAD1CF4D6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93407" y="4499288"/>
            <a:ext cx="2698593" cy="8079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3B6CD8-9C05-637B-28F6-0AA45C2573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13312" y="4793641"/>
            <a:ext cx="1252097" cy="147176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23670E7-7712-D2ED-8C65-4381B46947D7}"/>
              </a:ext>
            </a:extLst>
          </p:cNvPr>
          <p:cNvGrpSpPr/>
          <p:nvPr/>
        </p:nvGrpSpPr>
        <p:grpSpPr>
          <a:xfrm>
            <a:off x="9345214" y="5182080"/>
            <a:ext cx="1876968" cy="1000353"/>
            <a:chOff x="792660" y="7729102"/>
            <a:chExt cx="2988333" cy="1383855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106C86EF-6860-559F-3901-879EA137B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327" y="7729102"/>
              <a:ext cx="1379666" cy="1379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24889226-FA97-B694-916C-D9CD2EBCB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660" y="7733291"/>
              <a:ext cx="1379666" cy="1379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02B50D5-AB70-9125-316E-F0BD7F0BB0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73660" y="6109465"/>
            <a:ext cx="2594094" cy="479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5721E8-4CCD-7008-A87A-6FFD5A3A46D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95387" y="5136482"/>
            <a:ext cx="1816100" cy="546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D5F713-9401-14E4-CBC6-D465694E81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6362" y="5741212"/>
            <a:ext cx="3965203" cy="847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84710-400B-55F4-955B-581171002E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54631" y="3537361"/>
            <a:ext cx="3246448" cy="549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361CC-2C61-AB77-E4A6-0E28860A72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04772" y="3207713"/>
            <a:ext cx="2547369" cy="458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D9BC01-3094-263F-06A0-29E2120F9117}"/>
              </a:ext>
            </a:extLst>
          </p:cNvPr>
          <p:cNvSpPr txBox="1"/>
          <p:nvPr/>
        </p:nvSpPr>
        <p:spPr>
          <a:xfrm>
            <a:off x="4407911" y="6410788"/>
            <a:ext cx="390540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DC in curved space review coming soon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0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44"/>
    </mc:Choice>
    <mc:Fallback xmlns="">
      <p:transition spd="slow" advTm="24824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66B9-6DA7-9C20-F8CC-ED2A52736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553"/>
            <a:ext cx="11506200" cy="8798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Better variables in flat space: spinor-helicity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A0621B-7972-E245-1FA1-A51F8C2EA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229" y="3975121"/>
            <a:ext cx="4283583" cy="1181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E6D5C-99C9-FBBF-3212-6A466EC33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922" y="5407368"/>
            <a:ext cx="4274890" cy="1181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1E50A8-E9B4-267E-46C0-89248013765B}"/>
              </a:ext>
            </a:extLst>
          </p:cNvPr>
          <p:cNvSpPr txBox="1"/>
          <p:nvPr/>
        </p:nvSpPr>
        <p:spPr>
          <a:xfrm>
            <a:off x="7541014" y="3570162"/>
            <a:ext cx="285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On-shell helicity amplitudes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1C66F-F78D-1565-603B-7904E21A4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320" y="3754828"/>
            <a:ext cx="1761041" cy="2965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6B2F0-45B6-1390-8E20-8C45C5B4CAA4}"/>
              </a:ext>
            </a:extLst>
          </p:cNvPr>
          <p:cNvSpPr txBox="1"/>
          <p:nvPr/>
        </p:nvSpPr>
        <p:spPr>
          <a:xfrm>
            <a:off x="744138" y="1220682"/>
            <a:ext cx="30322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Use different representations of the Lorentz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20564A-CCA3-27BE-75FB-66C109FAD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69" y="2734094"/>
            <a:ext cx="3568700" cy="406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CBE07F-91F2-913E-78AC-BB1D10085116}"/>
              </a:ext>
            </a:extLst>
          </p:cNvPr>
          <p:cNvGrpSpPr/>
          <p:nvPr/>
        </p:nvGrpSpPr>
        <p:grpSpPr>
          <a:xfrm>
            <a:off x="4155280" y="1264600"/>
            <a:ext cx="7616280" cy="1875893"/>
            <a:chOff x="4155281" y="1264601"/>
            <a:chExt cx="6590872" cy="15444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041026-9D9F-CA84-A37C-7CA75E7E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5281" y="1264601"/>
              <a:ext cx="6590872" cy="78529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028DD8-9F7A-CDD7-E19B-D46984CB6662}"/>
                </a:ext>
              </a:extLst>
            </p:cNvPr>
            <p:cNvSpPr txBox="1"/>
            <p:nvPr/>
          </p:nvSpPr>
          <p:spPr>
            <a:xfrm>
              <a:off x="9601674" y="2353377"/>
              <a:ext cx="882527" cy="304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Massless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33F0836-5E96-B04E-0E8C-8F5CA2F28D01}"/>
                </a:ext>
              </a:extLst>
            </p:cNvPr>
            <p:cNvCxnSpPr>
              <a:stCxn id="3" idx="1"/>
            </p:cNvCxnSpPr>
            <p:nvPr/>
          </p:nvCxnSpPr>
          <p:spPr>
            <a:xfrm flipH="1" flipV="1">
              <a:off x="8035633" y="1795093"/>
              <a:ext cx="1566041" cy="71032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AE5AB0-4ABE-6CA8-D1FD-1C24B4C2676C}"/>
                </a:ext>
              </a:extLst>
            </p:cNvPr>
            <p:cNvSpPr txBox="1"/>
            <p:nvPr/>
          </p:nvSpPr>
          <p:spPr>
            <a:xfrm>
              <a:off x="6053667" y="2439717"/>
              <a:ext cx="258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Identity + Pauli matrices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582C30E-E2D4-D21B-17EF-24FC2F3C5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1684" y="1899905"/>
              <a:ext cx="0" cy="5027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BFF32D-0FE0-A6CD-B9F6-49566308331C}"/>
                  </a:ext>
                </a:extLst>
              </p:cNvPr>
              <p:cNvSpPr txBox="1"/>
              <p:nvPr/>
            </p:nvSpPr>
            <p:spPr>
              <a:xfrm>
                <a:off x="9339677" y="2893931"/>
                <a:ext cx="2895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BFF32D-0FE0-A6CD-B9F6-495663083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677" y="2893931"/>
                <a:ext cx="2895280" cy="369332"/>
              </a:xfrm>
              <a:prstGeom prst="rect">
                <a:avLst/>
              </a:prstGeom>
              <a:blipFill>
                <a:blip r:embed="rId7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C04E9658-CB64-B2C3-CD8A-FCE061F35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969" y="4302282"/>
            <a:ext cx="3541350" cy="63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91189D-8984-28AC-3BD3-85A83F217671}"/>
              </a:ext>
            </a:extLst>
          </p:cNvPr>
          <p:cNvSpPr txBox="1"/>
          <p:nvPr/>
        </p:nvSpPr>
        <p:spPr>
          <a:xfrm>
            <a:off x="946175" y="3717507"/>
            <a:ext cx="3322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Rotations in 3d</a:t>
            </a:r>
          </a:p>
        </p:txBody>
      </p:sp>
    </p:spTree>
    <p:extLst>
      <p:ext uri="{BB962C8B-B14F-4D97-AF65-F5344CB8AC3E}">
        <p14:creationId xmlns:p14="http://schemas.microsoft.com/office/powerpoint/2010/main" val="23777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48"/>
    </mc:Choice>
    <mc:Fallback xmlns="">
      <p:transition spd="slow" advTm="20784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1D7D-724B-494C-8E1D-AFC61B14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46" y="100764"/>
            <a:ext cx="10728322" cy="1477328"/>
          </a:xfrm>
        </p:spPr>
        <p:txBody>
          <a:bodyPr>
            <a:normAutofit/>
          </a:bodyPr>
          <a:lstStyle/>
          <a:p>
            <a:r>
              <a:rPr lang="en-US" sz="4800" dirty="0"/>
              <a:t>Gravity is simpler than it seems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835853-48E9-E8BF-2F68-3C7AD55335B9}"/>
              </a:ext>
            </a:extLst>
          </p:cNvPr>
          <p:cNvSpPr txBox="1"/>
          <p:nvPr/>
        </p:nvSpPr>
        <p:spPr>
          <a:xfrm>
            <a:off x="1213704" y="3718010"/>
            <a:ext cx="9445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black hole can be seen as the double copy of a charge</a:t>
            </a:r>
          </a:p>
        </p:txBody>
      </p:sp>
      <p:sp>
        <p:nvSpPr>
          <p:cNvPr id="7" name="Oval 6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02D6D450-289B-A7E6-81F1-24BED14ACE7E}"/>
              </a:ext>
            </a:extLst>
          </p:cNvPr>
          <p:cNvSpPr/>
          <p:nvPr/>
        </p:nvSpPr>
        <p:spPr>
          <a:xfrm>
            <a:off x="1893744" y="1375405"/>
            <a:ext cx="1736314" cy="1733227"/>
          </a:xfrm>
          <a:prstGeom prst="ellipse">
            <a:avLst/>
          </a:prstGeom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16B2AA-6F71-60DD-F311-5C5F8D47DCAA}"/>
              </a:ext>
            </a:extLst>
          </p:cNvPr>
          <p:cNvSpPr txBox="1"/>
          <p:nvPr/>
        </p:nvSpPr>
        <p:spPr>
          <a:xfrm>
            <a:off x="2224134" y="3139990"/>
            <a:ext cx="133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hole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EEE912-A366-F295-1C60-F4590C312856}"/>
              </a:ext>
            </a:extLst>
          </p:cNvPr>
          <p:cNvSpPr txBox="1"/>
          <p:nvPr/>
        </p:nvSpPr>
        <p:spPr>
          <a:xfrm>
            <a:off x="5507551" y="3212660"/>
            <a:ext cx="162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electric charge</a:t>
            </a:r>
          </a:p>
        </p:txBody>
      </p:sp>
      <p:sp>
        <p:nvSpPr>
          <p:cNvPr id="43" name="Equals 42">
            <a:extLst>
              <a:ext uri="{FF2B5EF4-FFF2-40B4-BE49-F238E27FC236}">
                <a16:creationId xmlns:a16="http://schemas.microsoft.com/office/drawing/2014/main" id="{1351969B-DC46-03B8-6A75-527D7355AF3F}"/>
              </a:ext>
            </a:extLst>
          </p:cNvPr>
          <p:cNvSpPr/>
          <p:nvPr/>
        </p:nvSpPr>
        <p:spPr>
          <a:xfrm>
            <a:off x="3791847" y="1821492"/>
            <a:ext cx="969347" cy="672697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95BD0FF-0D20-5B6F-5692-5339CBBCF152}"/>
              </a:ext>
            </a:extLst>
          </p:cNvPr>
          <p:cNvSpPr/>
          <p:nvPr/>
        </p:nvSpPr>
        <p:spPr>
          <a:xfrm>
            <a:off x="7349271" y="1787256"/>
            <a:ext cx="993246" cy="1022723"/>
          </a:xfrm>
          <a:prstGeom prst="mathMultipl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E44678C-5D3D-AAFE-E8A5-CEB28773B394}"/>
              </a:ext>
            </a:extLst>
          </p:cNvPr>
          <p:cNvSpPr/>
          <p:nvPr/>
        </p:nvSpPr>
        <p:spPr>
          <a:xfrm>
            <a:off x="1598704" y="4540615"/>
            <a:ext cx="2162182" cy="2073419"/>
          </a:xfrm>
          <a:prstGeom prst="ellipse">
            <a:avLst/>
          </a:prstGeom>
          <a:blipFill>
            <a:blip r:embed="rId4"/>
            <a:srcRect/>
            <a:stretch>
              <a:fillRect l="-40000" r="-4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Oval 40" descr="Diagram&#10;&#10;Description automatically generated">
            <a:extLst>
              <a:ext uri="{FF2B5EF4-FFF2-40B4-BE49-F238E27FC236}">
                <a16:creationId xmlns:a16="http://schemas.microsoft.com/office/drawing/2014/main" id="{61D81D56-08A2-7A3D-AD24-E9F9D49357A3}"/>
              </a:ext>
            </a:extLst>
          </p:cNvPr>
          <p:cNvSpPr/>
          <p:nvPr/>
        </p:nvSpPr>
        <p:spPr>
          <a:xfrm>
            <a:off x="5077204" y="4547754"/>
            <a:ext cx="2180857" cy="2066280"/>
          </a:xfrm>
          <a:prstGeom prst="ellipse">
            <a:avLst/>
          </a:prstGeom>
          <a:blipFill>
            <a:blip r:embed="rId5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2" name="Oval 41" descr="Diagram&#10;&#10;Description automatically generated">
            <a:extLst>
              <a:ext uri="{FF2B5EF4-FFF2-40B4-BE49-F238E27FC236}">
                <a16:creationId xmlns:a16="http://schemas.microsoft.com/office/drawing/2014/main" id="{C3157990-7AF4-4DBA-22BF-939B00BF157C}"/>
              </a:ext>
            </a:extLst>
          </p:cNvPr>
          <p:cNvSpPr/>
          <p:nvPr/>
        </p:nvSpPr>
        <p:spPr>
          <a:xfrm>
            <a:off x="8574379" y="4547754"/>
            <a:ext cx="2180857" cy="2066280"/>
          </a:xfrm>
          <a:prstGeom prst="ellipse">
            <a:avLst/>
          </a:prstGeom>
          <a:blipFill>
            <a:blip r:embed="rId5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4" name="Equals 43">
            <a:extLst>
              <a:ext uri="{FF2B5EF4-FFF2-40B4-BE49-F238E27FC236}">
                <a16:creationId xmlns:a16="http://schemas.microsoft.com/office/drawing/2014/main" id="{7479293B-1803-A839-DD5A-07C6574AE32D}"/>
              </a:ext>
            </a:extLst>
          </p:cNvPr>
          <p:cNvSpPr/>
          <p:nvPr/>
        </p:nvSpPr>
        <p:spPr>
          <a:xfrm>
            <a:off x="3834567" y="5182518"/>
            <a:ext cx="1005161" cy="736658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8A07E3F9-07DC-268D-535B-75104C459AA9}"/>
              </a:ext>
            </a:extLst>
          </p:cNvPr>
          <p:cNvSpPr/>
          <p:nvPr/>
        </p:nvSpPr>
        <p:spPr>
          <a:xfrm>
            <a:off x="7365738" y="5168331"/>
            <a:ext cx="1045377" cy="987498"/>
          </a:xfrm>
          <a:prstGeom prst="mathMultipl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 descr="Shape, circle&#10;&#10;Description automatically generated">
            <a:extLst>
              <a:ext uri="{FF2B5EF4-FFF2-40B4-BE49-F238E27FC236}">
                <a16:creationId xmlns:a16="http://schemas.microsoft.com/office/drawing/2014/main" id="{CF02F0D2-9D6B-2CD8-ACCE-B1D19854BCEE}"/>
              </a:ext>
            </a:extLst>
          </p:cNvPr>
          <p:cNvSpPr/>
          <p:nvPr/>
        </p:nvSpPr>
        <p:spPr>
          <a:xfrm>
            <a:off x="5416021" y="1419129"/>
            <a:ext cx="1721474" cy="1733228"/>
          </a:xfrm>
          <a:prstGeom prst="ellipse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701F25-3088-60DB-DF52-BA8456E7E334}"/>
              </a:ext>
            </a:extLst>
          </p:cNvPr>
          <p:cNvSpPr txBox="1"/>
          <p:nvPr/>
        </p:nvSpPr>
        <p:spPr>
          <a:xfrm>
            <a:off x="8713917" y="3212660"/>
            <a:ext cx="169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electric charge</a:t>
            </a:r>
          </a:p>
        </p:txBody>
      </p:sp>
      <p:sp>
        <p:nvSpPr>
          <p:cNvPr id="51" name="Oval 50" descr="Shape, circle&#10;&#10;Description automatically generated">
            <a:extLst>
              <a:ext uri="{FF2B5EF4-FFF2-40B4-BE49-F238E27FC236}">
                <a16:creationId xmlns:a16="http://schemas.microsoft.com/office/drawing/2014/main" id="{781D4BEF-C910-4E4A-2BB8-E48AC98143D2}"/>
              </a:ext>
            </a:extLst>
          </p:cNvPr>
          <p:cNvSpPr/>
          <p:nvPr/>
        </p:nvSpPr>
        <p:spPr>
          <a:xfrm>
            <a:off x="8612925" y="1450025"/>
            <a:ext cx="1721474" cy="1733228"/>
          </a:xfrm>
          <a:prstGeom prst="ellipse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3"/>
    </mc:Choice>
    <mc:Fallback xmlns="">
      <p:transition spd="slow" advTm="4113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 descr="A picture containing star, night sky&#10;&#10;Description automatically generated">
            <a:extLst>
              <a:ext uri="{FF2B5EF4-FFF2-40B4-BE49-F238E27FC236}">
                <a16:creationId xmlns:a16="http://schemas.microsoft.com/office/drawing/2014/main" id="{02D6D450-289B-A7E6-81F1-24BED14ACE7E}"/>
              </a:ext>
            </a:extLst>
          </p:cNvPr>
          <p:cNvSpPr/>
          <p:nvPr/>
        </p:nvSpPr>
        <p:spPr>
          <a:xfrm>
            <a:off x="1620445" y="2611997"/>
            <a:ext cx="1736314" cy="1733227"/>
          </a:xfrm>
          <a:prstGeom prst="ellipse">
            <a:avLst/>
          </a:prstGeom>
          <a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E16B2AA-6F71-60DD-F311-5C5F8D47DCAA}"/>
                  </a:ext>
                </a:extLst>
              </p:cNvPr>
              <p:cNvSpPr txBox="1"/>
              <p:nvPr/>
            </p:nvSpPr>
            <p:spPr>
              <a:xfrm>
                <a:off x="557142" y="4469559"/>
                <a:ext cx="38629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</a:rPr>
                  <a:t>kinematics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002060"/>
                    </a:solidFill>
                  </a:rPr>
                  <a:t>kinematics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E16B2AA-6F71-60DD-F311-5C5F8D47D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42" y="4469559"/>
                <a:ext cx="3862920" cy="523220"/>
              </a:xfrm>
              <a:prstGeom prst="rect">
                <a:avLst/>
              </a:prstGeom>
              <a:blipFill>
                <a:blip r:embed="rId5"/>
                <a:stretch>
                  <a:fillRect l="-3279" t="-1162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Equals 42">
            <a:extLst>
              <a:ext uri="{FF2B5EF4-FFF2-40B4-BE49-F238E27FC236}">
                <a16:creationId xmlns:a16="http://schemas.microsoft.com/office/drawing/2014/main" id="{1351969B-DC46-03B8-6A75-527D7355AF3F}"/>
              </a:ext>
            </a:extLst>
          </p:cNvPr>
          <p:cNvSpPr/>
          <p:nvPr/>
        </p:nvSpPr>
        <p:spPr>
          <a:xfrm>
            <a:off x="4388474" y="3035095"/>
            <a:ext cx="969347" cy="672697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95BD0FF-0D20-5B6F-5692-5339CBBCF152}"/>
              </a:ext>
            </a:extLst>
          </p:cNvPr>
          <p:cNvSpPr/>
          <p:nvPr/>
        </p:nvSpPr>
        <p:spPr>
          <a:xfrm>
            <a:off x="7779586" y="2916682"/>
            <a:ext cx="993246" cy="1022723"/>
          </a:xfrm>
          <a:prstGeom prst="mathMultiply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ED4C64-B212-BFB4-A21E-EEFD3D1100D7}"/>
              </a:ext>
            </a:extLst>
          </p:cNvPr>
          <p:cNvSpPr/>
          <p:nvPr/>
        </p:nvSpPr>
        <p:spPr>
          <a:xfrm>
            <a:off x="6173208" y="2898848"/>
            <a:ext cx="952438" cy="90431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A5D037-8D60-17C8-581D-A5CF2FABC617}"/>
              </a:ext>
            </a:extLst>
          </p:cNvPr>
          <p:cNvSpPr/>
          <p:nvPr/>
        </p:nvSpPr>
        <p:spPr>
          <a:xfrm>
            <a:off x="9580382" y="2898848"/>
            <a:ext cx="952438" cy="90431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192031-722F-4669-B0EE-979575145FC2}"/>
              </a:ext>
            </a:extLst>
          </p:cNvPr>
          <p:cNvSpPr txBox="1"/>
          <p:nvPr/>
        </p:nvSpPr>
        <p:spPr>
          <a:xfrm>
            <a:off x="460483" y="541906"/>
            <a:ext cx="8525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More precisely: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black hole in a flat spacetime can be seen as the double copy of a colored 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564F09-E068-1316-B553-5C5D4E9CF112}"/>
                  </a:ext>
                </a:extLst>
              </p:cNvPr>
              <p:cNvSpPr txBox="1"/>
              <p:nvPr/>
            </p:nvSpPr>
            <p:spPr>
              <a:xfrm>
                <a:off x="5246847" y="4469559"/>
                <a:ext cx="29057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color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002060"/>
                    </a:solidFill>
                  </a:rPr>
                  <a:t>kinematics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F564F09-E068-1316-B553-5C5D4E9CF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847" y="4469559"/>
                <a:ext cx="2905735" cy="523220"/>
              </a:xfrm>
              <a:prstGeom prst="rect">
                <a:avLst/>
              </a:prstGeom>
              <a:blipFill>
                <a:blip r:embed="rId6"/>
                <a:stretch>
                  <a:fillRect l="-4367" t="-11628" r="-3493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26CC16-9520-4835-C40F-E962A3C3E059}"/>
                  </a:ext>
                </a:extLst>
              </p:cNvPr>
              <p:cNvSpPr txBox="1"/>
              <p:nvPr/>
            </p:nvSpPr>
            <p:spPr>
              <a:xfrm>
                <a:off x="8601362" y="4469559"/>
                <a:ext cx="29057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color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002060"/>
                    </a:solidFill>
                  </a:rPr>
                  <a:t>kinematics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26CC16-9520-4835-C40F-E962A3C3E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362" y="4469559"/>
                <a:ext cx="2905735" cy="523220"/>
              </a:xfrm>
              <a:prstGeom prst="rect">
                <a:avLst/>
              </a:prstGeom>
              <a:blipFill>
                <a:blip r:embed="rId7"/>
                <a:stretch>
                  <a:fillRect l="-4348" t="-11628" r="-3043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Quark - Wikipedia">
            <a:extLst>
              <a:ext uri="{FF2B5EF4-FFF2-40B4-BE49-F238E27FC236}">
                <a16:creationId xmlns:a16="http://schemas.microsoft.com/office/drawing/2014/main" id="{6BB4DF06-77CA-7576-CDCD-5968AD38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357" y="842187"/>
            <a:ext cx="1533808" cy="15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196EFA-A9B3-D003-5D45-7242DF4D5BD1}"/>
              </a:ext>
            </a:extLst>
          </p:cNvPr>
          <p:cNvSpPr txBox="1"/>
          <p:nvPr/>
        </p:nvSpPr>
        <p:spPr>
          <a:xfrm>
            <a:off x="11030878" y="2133595"/>
            <a:ext cx="95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C33E54-96BE-CF6F-659C-496FF5D7A14E}"/>
              </a:ext>
            </a:extLst>
          </p:cNvPr>
          <p:cNvSpPr txBox="1"/>
          <p:nvPr/>
        </p:nvSpPr>
        <p:spPr>
          <a:xfrm>
            <a:off x="460483" y="5381354"/>
            <a:ext cx="531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color </a:t>
            </a:r>
            <a:r>
              <a:rPr lang="en-US" sz="2800" dirty="0"/>
              <a:t>algebra: internal symmetries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018496-8B6C-AEEB-FDFE-B29321F98F2C}"/>
              </a:ext>
            </a:extLst>
          </p:cNvPr>
          <p:cNvSpPr txBox="1"/>
          <p:nvPr/>
        </p:nvSpPr>
        <p:spPr>
          <a:xfrm>
            <a:off x="6198898" y="5381354"/>
            <a:ext cx="599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kinematic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algebra: local symmetries</a:t>
            </a:r>
            <a:endParaRPr lang="en-US" sz="28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BAFEE6-E182-C197-EAA8-686FD643FDF1}"/>
                  </a:ext>
                </a:extLst>
              </p:cNvPr>
              <p:cNvSpPr txBox="1"/>
              <p:nvPr/>
            </p:nvSpPr>
            <p:spPr>
              <a:xfrm>
                <a:off x="3678106" y="6022835"/>
                <a:ext cx="46113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color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kinematics </a:t>
                </a:r>
                <a:r>
                  <a:rPr lang="en-US" sz="3200" b="1" dirty="0"/>
                  <a:t>duality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BAFEE6-E182-C197-EAA8-686FD643F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106" y="6022835"/>
                <a:ext cx="4611367" cy="584775"/>
              </a:xfrm>
              <a:prstGeom prst="rect">
                <a:avLst/>
              </a:prstGeom>
              <a:blipFill>
                <a:blip r:embed="rId9"/>
                <a:stretch>
                  <a:fillRect l="-3297" t="-12766" r="-3022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827875-59AC-EC42-EC01-282A103F7260}"/>
                  </a:ext>
                </a:extLst>
              </p:cNvPr>
              <p:cNvSpPr txBox="1"/>
              <p:nvPr/>
            </p:nvSpPr>
            <p:spPr>
              <a:xfrm>
                <a:off x="5534009" y="5088966"/>
                <a:ext cx="816755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m:oMathPara>
                </a14:m>
                <a:endParaRPr lang="en-US" sz="66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827875-59AC-EC42-EC01-282A103F7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009" y="5088966"/>
                <a:ext cx="816755" cy="1107996"/>
              </a:xfrm>
              <a:prstGeom prst="rect">
                <a:avLst/>
              </a:prstGeom>
              <a:blipFill>
                <a:blip r:embed="rId10"/>
                <a:stretch>
                  <a:fillRect l="-4545" r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1E0E78F-929A-C306-2CCF-D4AE776F82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8978" y="412178"/>
            <a:ext cx="1231900" cy="48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05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37"/>
    </mc:Choice>
    <mc:Fallback xmlns="">
      <p:transition spd="slow" advTm="8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29C0B41-7108-6C5E-7DD8-F1F2DC322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023528"/>
              </p:ext>
            </p:extLst>
          </p:nvPr>
        </p:nvGraphicFramePr>
        <p:xfrm>
          <a:off x="108488" y="666427"/>
          <a:ext cx="12083512" cy="599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637220D-025F-2AE9-7A39-2ACE502C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141" y="0"/>
            <a:ext cx="9847717" cy="808830"/>
          </a:xfrm>
        </p:spPr>
        <p:txBody>
          <a:bodyPr>
            <a:normAutofit/>
          </a:bodyPr>
          <a:lstStyle/>
          <a:p>
            <a:r>
              <a:rPr lang="en-US" dirty="0"/>
              <a:t>What do we learn from the double copy?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0C090-746C-54C5-6757-E74EA0D06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5285" y="4662226"/>
            <a:ext cx="1717011" cy="9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66"/>
    </mc:Choice>
    <mc:Fallback xmlns="">
      <p:transition spd="slow" advTm="8476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3913EC-48A9-B60E-516D-71FA0349F667}"/>
              </a:ext>
            </a:extLst>
          </p:cNvPr>
          <p:cNvGrpSpPr/>
          <p:nvPr/>
        </p:nvGrpSpPr>
        <p:grpSpPr>
          <a:xfrm>
            <a:off x="30382" y="970991"/>
            <a:ext cx="3836297" cy="2078871"/>
            <a:chOff x="-306721" y="1340641"/>
            <a:chExt cx="3836297" cy="2078871"/>
          </a:xfrm>
        </p:grpSpPr>
        <p:pic>
          <p:nvPicPr>
            <p:cNvPr id="7" name="Picture 4" descr="Scattering amplitudes – RTG">
              <a:extLst>
                <a:ext uri="{FF2B5EF4-FFF2-40B4-BE49-F238E27FC236}">
                  <a16:creationId xmlns:a16="http://schemas.microsoft.com/office/drawing/2014/main" id="{F6E2E330-13D8-90C9-28BB-C5FAB5DE3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291" y="1340641"/>
              <a:ext cx="2188285" cy="207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avid Skinner -- Research Interests -- University of Cambridge">
              <a:extLst>
                <a:ext uri="{FF2B5EF4-FFF2-40B4-BE49-F238E27FC236}">
                  <a16:creationId xmlns:a16="http://schemas.microsoft.com/office/drawing/2014/main" id="{138B1DA3-1EAB-F1D5-43D3-8A2E0BB1E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6721" y="1724554"/>
              <a:ext cx="1648012" cy="1520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E91A0F0-120E-5A4A-BA1C-64DFB6C263B2}"/>
              </a:ext>
            </a:extLst>
          </p:cNvPr>
          <p:cNvSpPr txBox="1">
            <a:spLocks/>
          </p:cNvSpPr>
          <p:nvPr/>
        </p:nvSpPr>
        <p:spPr>
          <a:xfrm>
            <a:off x="740923" y="136846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Double copy in different spaces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3C7D621-99B6-B3C1-A56F-1DC3CC7B1082}"/>
              </a:ext>
            </a:extLst>
          </p:cNvPr>
          <p:cNvGraphicFramePr/>
          <p:nvPr/>
        </p:nvGraphicFramePr>
        <p:xfrm>
          <a:off x="969818" y="1184563"/>
          <a:ext cx="10861964" cy="5673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9B34959-809D-6C79-2D83-3FF46E3DA861}"/>
              </a:ext>
            </a:extLst>
          </p:cNvPr>
          <p:cNvSpPr txBox="1"/>
          <p:nvPr/>
        </p:nvSpPr>
        <p:spPr>
          <a:xfrm>
            <a:off x="5186416" y="999897"/>
            <a:ext cx="2631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Inverse Fourier transform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5288AB-4210-6660-078A-9B99C42D3589}"/>
              </a:ext>
            </a:extLst>
          </p:cNvPr>
          <p:cNvSpPr txBox="1"/>
          <p:nvPr/>
        </p:nvSpPr>
        <p:spPr>
          <a:xfrm>
            <a:off x="8419014" y="4210737"/>
            <a:ext cx="197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Penrose transform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FAA73-F649-1383-889D-4811B6D68999}"/>
              </a:ext>
            </a:extLst>
          </p:cNvPr>
          <p:cNvSpPr txBox="1"/>
          <p:nvPr/>
        </p:nvSpPr>
        <p:spPr>
          <a:xfrm>
            <a:off x="3285583" y="4758892"/>
            <a:ext cx="1767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Half- Inverse Fourier transform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8D27B1-5085-CB8D-9A87-0BB3F11C8217}"/>
              </a:ext>
            </a:extLst>
          </p:cNvPr>
          <p:cNvGrpSpPr/>
          <p:nvPr/>
        </p:nvGrpSpPr>
        <p:grpSpPr>
          <a:xfrm>
            <a:off x="9204772" y="136846"/>
            <a:ext cx="2381786" cy="2255827"/>
            <a:chOff x="9222054" y="719267"/>
            <a:chExt cx="2381786" cy="2255827"/>
          </a:xfrm>
        </p:grpSpPr>
        <p:pic>
          <p:nvPicPr>
            <p:cNvPr id="8" name="Picture 6" descr="The Universe on the Other Side (of the Black Hole) – Infinity Plus One">
              <a:extLst>
                <a:ext uri="{FF2B5EF4-FFF2-40B4-BE49-F238E27FC236}">
                  <a16:creationId xmlns:a16="http://schemas.microsoft.com/office/drawing/2014/main" id="{A763751A-B90F-D320-9852-EFD0FED28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9119" y="719267"/>
              <a:ext cx="2054721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 descr="A picture containing star, night sky&#10;&#10;Description automatically generated">
              <a:extLst>
                <a:ext uri="{FF2B5EF4-FFF2-40B4-BE49-F238E27FC236}">
                  <a16:creationId xmlns:a16="http://schemas.microsoft.com/office/drawing/2014/main" id="{6BF1B62F-7CA3-F455-A0A6-1C702E9620F4}"/>
                </a:ext>
              </a:extLst>
            </p:cNvPr>
            <p:cNvSpPr/>
            <p:nvPr/>
          </p:nvSpPr>
          <p:spPr>
            <a:xfrm>
              <a:off x="9222054" y="1649723"/>
              <a:ext cx="1357630" cy="1325371"/>
            </a:xfrm>
            <a:prstGeom prst="ellipse">
              <a:avLst/>
            </a:prstGeom>
            <a:blipFill>
              <a:blip r:embed="rId12">
                <a:extLs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rcRect/>
              <a:stretch>
                <a:fillRect l="-25000" r="-25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FCED1DC-E82F-68F7-09E5-AE2AB432D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3312" y="4793641"/>
            <a:ext cx="1252097" cy="147176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C3BB954-7287-3C94-42E2-4137CDE59790}"/>
              </a:ext>
            </a:extLst>
          </p:cNvPr>
          <p:cNvGrpSpPr/>
          <p:nvPr/>
        </p:nvGrpSpPr>
        <p:grpSpPr>
          <a:xfrm>
            <a:off x="9345214" y="5182080"/>
            <a:ext cx="1876968" cy="1000353"/>
            <a:chOff x="792660" y="7729102"/>
            <a:chExt cx="2988333" cy="1383855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C6A10DE9-BA0B-8EC5-19A7-EEB0551AA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327" y="7729102"/>
              <a:ext cx="1379666" cy="1379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99D12CA3-4A28-8316-8C4E-8C9FC7334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660" y="7733291"/>
              <a:ext cx="1379666" cy="1379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3DF6D18-A739-4FDD-AA19-017B5E7BDB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73660" y="6109465"/>
            <a:ext cx="2594094" cy="479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25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44"/>
    </mc:Choice>
    <mc:Fallback xmlns="">
      <p:transition spd="slow" advTm="24824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3F177-3029-911D-59BC-DB3659E7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amplitudes and correlators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B2B3D-2591-A1E8-D89A-B1CC235736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EDE1B-C0E7-4846-F3A5-7E188B66C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Momentum space</a:t>
            </a:r>
          </a:p>
        </p:txBody>
      </p:sp>
    </p:spTree>
    <p:extLst>
      <p:ext uri="{BB962C8B-B14F-4D97-AF65-F5344CB8AC3E}">
        <p14:creationId xmlns:p14="http://schemas.microsoft.com/office/powerpoint/2010/main" val="1397679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|46.3|1.5|20.5|0.7|42|0.7|8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71.4|8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5.2|1.5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9|8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71.4|83.1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363</TotalTime>
  <Words>822</Words>
  <Application>Microsoft Macintosh PowerPoint</Application>
  <PresentationFormat>Widescreen</PresentationFormat>
  <Paragraphs>200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Calibri Light</vt:lpstr>
      <vt:lpstr>Cambria Math</vt:lpstr>
      <vt:lpstr>Office 2013 - 2022 Theme</vt:lpstr>
      <vt:lpstr>Double Copy in Curved Spacetimes</vt:lpstr>
      <vt:lpstr>Standard Models: Particle Physics vs Cosmology</vt:lpstr>
      <vt:lpstr>Lessons from flat space</vt:lpstr>
      <vt:lpstr>Better variables in flat space: spinor-helicity</vt:lpstr>
      <vt:lpstr>Gravity is simpler than it seems</vt:lpstr>
      <vt:lpstr>PowerPoint Presentation</vt:lpstr>
      <vt:lpstr>What do we learn from the double copy?</vt:lpstr>
      <vt:lpstr>PowerPoint Presentation</vt:lpstr>
      <vt:lpstr>Scattering amplitudes and correlators</vt:lpstr>
      <vt:lpstr>BCJ double copy &amp; color-kinematics duality</vt:lpstr>
      <vt:lpstr>PowerPoint Presentation</vt:lpstr>
      <vt:lpstr>Web of amplitude relations</vt:lpstr>
      <vt:lpstr>PowerPoint Presentation</vt:lpstr>
      <vt:lpstr>Correlators</vt:lpstr>
      <vt:lpstr>PowerPoint Presentation</vt:lpstr>
      <vt:lpstr>Classical solutions</vt:lpstr>
      <vt:lpstr>PowerPoint Presentation</vt:lpstr>
      <vt:lpstr>Simplest example: non-rotating black hole</vt:lpstr>
      <vt:lpstr>PowerPoint Presentation</vt:lpstr>
      <vt:lpstr>Lagrangians of self-dual sectors</vt:lpstr>
      <vt:lpstr>PowerPoint Presentation</vt:lpstr>
      <vt:lpstr>PowerPoint Presentation</vt:lpstr>
      <vt:lpstr>Amplitudes, correlators, and classical solutions</vt:lpstr>
      <vt:lpstr>PowerPoint Presentation</vt:lpstr>
      <vt:lpstr>PowerPoint Presentation</vt:lpstr>
      <vt:lpstr>PowerPoint Presentation</vt:lpstr>
      <vt:lpstr>(A)dS_4   (Ambi-)Twistor space</vt:lpstr>
      <vt:lpstr>2-point correlators</vt:lpstr>
      <vt:lpstr>3-point boundary correlators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Mariana Carrillo Gonzalez</dc:creator>
  <cp:lastModifiedBy>Mariana Carrillo Gonzalez</cp:lastModifiedBy>
  <cp:revision>59</cp:revision>
  <dcterms:created xsi:type="dcterms:W3CDTF">2026-04-10T07:45:05Z</dcterms:created>
  <dcterms:modified xsi:type="dcterms:W3CDTF">2026-04-16T16:56:11Z</dcterms:modified>
</cp:coreProperties>
</file>