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67" r:id="rId1"/>
  </p:sldMasterIdLst>
  <p:notesMasterIdLst>
    <p:notesMasterId r:id="rId53"/>
  </p:notesMasterIdLst>
  <p:sldIdLst>
    <p:sldId id="369" r:id="rId2"/>
    <p:sldId id="414" r:id="rId3"/>
    <p:sldId id="624" r:id="rId4"/>
    <p:sldId id="695" r:id="rId5"/>
    <p:sldId id="750" r:id="rId6"/>
    <p:sldId id="751" r:id="rId7"/>
    <p:sldId id="605" r:id="rId8"/>
    <p:sldId id="316" r:id="rId9"/>
    <p:sldId id="640" r:id="rId10"/>
    <p:sldId id="641" r:id="rId11"/>
    <p:sldId id="642" r:id="rId12"/>
    <p:sldId id="643" r:id="rId13"/>
    <p:sldId id="644" r:id="rId14"/>
    <p:sldId id="645" r:id="rId15"/>
    <p:sldId id="556" r:id="rId16"/>
    <p:sldId id="557" r:id="rId17"/>
    <p:sldId id="646" r:id="rId18"/>
    <p:sldId id="647" r:id="rId19"/>
    <p:sldId id="648" r:id="rId20"/>
    <p:sldId id="649" r:id="rId21"/>
    <p:sldId id="630" r:id="rId22"/>
    <p:sldId id="650" r:id="rId23"/>
    <p:sldId id="651" r:id="rId24"/>
    <p:sldId id="652" r:id="rId25"/>
    <p:sldId id="748" r:id="rId26"/>
    <p:sldId id="743" r:id="rId27"/>
    <p:sldId id="746" r:id="rId28"/>
    <p:sldId id="745" r:id="rId29"/>
    <p:sldId id="744" r:id="rId30"/>
    <p:sldId id="749" r:id="rId31"/>
    <p:sldId id="740" r:id="rId32"/>
    <p:sldId id="742" r:id="rId33"/>
    <p:sldId id="747" r:id="rId34"/>
    <p:sldId id="741" r:id="rId35"/>
    <p:sldId id="628" r:id="rId36"/>
    <p:sldId id="413" r:id="rId37"/>
    <p:sldId id="277" r:id="rId38"/>
    <p:sldId id="719" r:id="rId39"/>
    <p:sldId id="738" r:id="rId40"/>
    <p:sldId id="701" r:id="rId41"/>
    <p:sldId id="697" r:id="rId42"/>
    <p:sldId id="696" r:id="rId43"/>
    <p:sldId id="713" r:id="rId44"/>
    <p:sldId id="714" r:id="rId45"/>
    <p:sldId id="604" r:id="rId46"/>
    <p:sldId id="705" r:id="rId47"/>
    <p:sldId id="724" r:id="rId48"/>
    <p:sldId id="632" r:id="rId49"/>
    <p:sldId id="631" r:id="rId50"/>
    <p:sldId id="699" r:id="rId51"/>
    <p:sldId id="639" r:id="rId5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7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60"/>
  </p:normalViewPr>
  <p:slideViewPr>
    <p:cSldViewPr snapToGrid="0">
      <p:cViewPr varScale="1">
        <p:scale>
          <a:sx n="79" d="100"/>
          <a:sy n="79" d="100"/>
        </p:scale>
        <p:origin x="59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65659-D33E-40F2-8992-8E656DE2CCCA}" type="datetimeFigureOut">
              <a:rPr lang="es-MX" smtClean="0"/>
              <a:t>19/06/2026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4074C-F8D4-4C69-9318-701CE9D849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45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063C9-2424-47FA-AFA1-9946F4DA3CD0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407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BED8D6-BD71-E31C-1A7A-DE693E1CF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BF598D-9FF6-450E-CE0F-61A419F90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EBFBDE-FA44-3F02-EDE0-59636DAB2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82B188-B9A3-3B03-9AB8-5899A5A3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1960B1-2AEF-9CD5-8B41-2C123F71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248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1E4C5E-D153-B309-EDB9-C75592BAD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6539D3-E8DB-083F-E47A-8F3A8C0B6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CE0CAA-8D10-BA49-16FC-06C1FBD39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4F3BC7-8822-3E34-EC84-73F14FBE6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2FD8FA-FAC3-DE59-AEBF-9124FABB2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9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45D1302-E31D-BAB1-4344-C492FADE5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3286A45-56CF-6F12-7386-CBE9FF76F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3069F7-B902-A326-713D-478BB58C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E380C9-03B6-757A-52A4-B8966FCC0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0767A6-C1C8-DA93-A4CA-DDD2EFED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848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57988-4367-51EC-831E-EA0BEE58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CE2619-58F0-5DFC-8412-B2A93E944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213676-F343-1559-9EC1-5A80BDE91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9D23F5-D3B7-1FF4-2A15-4C31F0DE8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9877BE-C9F6-7A85-D332-C3A2FAA35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9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E57909-8B1C-303B-5B52-1C742A93A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BA8706-CE5B-334A-487F-E346521F8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9EE834-251C-7ECE-2274-AB7677B4C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1837C0-2EF3-40E8-094C-F55963E8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7BE195-697A-760A-C061-444C6A7F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51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7C121-FE86-19E2-E954-121E57EFC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9275C3-D6FF-3789-57EE-249445342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E1E639-6AEC-2416-1470-5969E4DF7A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DA18726-0384-41AD-F680-2F3951EBB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6/19/2026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E52AE1-BDD4-E152-51CC-E3CD9EC1B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51EAD3-9F52-0ED7-6204-5A662556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562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43346-CC11-6944-871B-6BB2141E4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ED4BC0-E464-3CFC-F7F5-B184CF89F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B3BCE4-2C68-DC21-343C-362B28351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95FCB2-D77E-16B6-CC34-EC60DF2B9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31EDC7-C65F-74D9-3EA8-25C3AE939E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6150BB-E6E5-1D6B-1EA3-FA8D1EF0E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6/19/2026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0CB8E7F-1C0A-70C0-F19B-E9521F4C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8358735-443B-E795-3218-23ACD3B2D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3311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CE595-A6D5-E73F-694F-1124EB5F7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933E4B-4603-ED5D-B150-4E592979D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6/19/2026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843134-D2C4-0529-0B8E-19269DEF1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820AE28-CE89-EBBD-FF37-4F2C6F86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21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C84D9F5-9DAD-EC32-D9E9-C72B1D0B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6/19/2026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0C894A7-1827-BEB4-B799-A6A56CD6F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078129-7192-4EC9-EB99-C388E7DC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05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937C60-5607-EAEE-2982-6676B6910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492390-7664-29D9-B618-969EF3824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6797BE-8330-0C27-D6F2-785DFAC35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043CA6-AFB1-FFA0-44F2-4239BE656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6/19/2026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30541C-856A-A3D5-29CB-EA71411FC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DD619B-87A9-D08D-7032-F93B1518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80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6DB6A-0A61-4908-3E79-1992D217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5E2F4DC-D0B8-EED4-C8FE-EF254A73E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0296DF5-9963-C964-5D94-4D19B9254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16B0C8-C433-C935-7D9D-BD1E6E979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6/19/2026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3A49BD-2143-69DC-66BA-450E9D49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E321A0-591E-5DDA-B754-71F8D3E8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4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9000">
              <a:schemeClr val="accent5">
                <a:lumMod val="20000"/>
                <a:lumOff val="80000"/>
              </a:schemeClr>
            </a:gs>
            <a:gs pos="81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0738249-F255-3A5A-BFEF-011201DC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2CFD81-B2D0-A1C0-A47D-D30464F99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2983D4-587C-4B48-A927-C7F7BCD866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6/19/2026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93310A-79E1-9572-67CA-E8BE39A4D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3B820-681B-E0BD-5756-93FD35206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16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0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10" Type="http://schemas.openxmlformats.org/officeDocument/2006/relationships/image" Target="../media/image15.png"/><Relationship Id="rId4" Type="http://schemas.openxmlformats.org/officeDocument/2006/relationships/image" Target="../media/image9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75723" y="5862973"/>
            <a:ext cx="3440549" cy="646331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 de Junio de 2026</a:t>
            </a:r>
            <a:endParaRPr lang="es-MX" sz="2400" dirty="0">
              <a:solidFill>
                <a:schemeClr val="tx1"/>
              </a:solidFill>
            </a:endParaRPr>
          </a:p>
        </p:txBody>
      </p:sp>
      <p:pic>
        <p:nvPicPr>
          <p:cNvPr id="18" name="Marcador de contenido 7">
            <a:extLst>
              <a:ext uri="{FF2B5EF4-FFF2-40B4-BE49-F238E27FC236}">
                <a16:creationId xmlns:a16="http://schemas.microsoft.com/office/drawing/2014/main" id="{CE848F8E-731A-4700-948D-6F0AEDDD02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5882" y="348697"/>
            <a:ext cx="1758816" cy="174289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BA5FF4E-FE3E-A7F6-CEF4-9029F9896F98}"/>
              </a:ext>
            </a:extLst>
          </p:cNvPr>
          <p:cNvSpPr txBox="1"/>
          <p:nvPr/>
        </p:nvSpPr>
        <p:spPr>
          <a:xfrm>
            <a:off x="1484225" y="3936901"/>
            <a:ext cx="92161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Esquema de acceso multiusuario NOMA para transmisiones inalámbricas 5G”</a:t>
            </a:r>
            <a:endParaRPr lang="es-MX" sz="2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83C334-A88D-C2DE-59F7-B11A97A60AAC}"/>
              </a:ext>
            </a:extLst>
          </p:cNvPr>
          <p:cNvSpPr txBox="1"/>
          <p:nvPr/>
        </p:nvSpPr>
        <p:spPr>
          <a:xfrm>
            <a:off x="3044277" y="50846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Dr. </a:t>
            </a:r>
            <a:r>
              <a:rPr lang="es-MX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Rodrigo Cuevas Terrones</a:t>
            </a:r>
            <a:endParaRPr lang="es-MX" sz="2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55F3FF8-A83C-F2CF-FC9A-EF79B497D978}"/>
              </a:ext>
            </a:extLst>
          </p:cNvPr>
          <p:cNvSpPr txBox="1"/>
          <p:nvPr/>
        </p:nvSpPr>
        <p:spPr>
          <a:xfrm>
            <a:off x="1806606" y="2358523"/>
            <a:ext cx="8571344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7000"/>
              </a:lnSpc>
            </a:pPr>
            <a:r>
              <a:rPr lang="es-MX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Benemérita Universidad Autónoma de Puebla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6FB4A54-DC67-FF0B-1FE2-C4CE89180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303" y="348696"/>
            <a:ext cx="1369297" cy="174289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2378A6C-F9A1-45C3-C510-0AE19E3378FD}"/>
              </a:ext>
            </a:extLst>
          </p:cNvPr>
          <p:cNvSpPr txBox="1"/>
          <p:nvPr/>
        </p:nvSpPr>
        <p:spPr>
          <a:xfrm>
            <a:off x="1806606" y="3147712"/>
            <a:ext cx="8571344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07000"/>
              </a:lnSpc>
            </a:pPr>
            <a:r>
              <a:rPr lang="es-MX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Facultad de Ciencias de la Electrónica</a:t>
            </a:r>
          </a:p>
        </p:txBody>
      </p:sp>
    </p:spTree>
    <p:extLst>
      <p:ext uri="{BB962C8B-B14F-4D97-AF65-F5344CB8AC3E}">
        <p14:creationId xmlns:p14="http://schemas.microsoft.com/office/powerpoint/2010/main" val="2290777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E8647-D7DA-34C4-A611-1A75201E4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84DC885-37CB-D471-E2E6-710863AD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D0B4DB-A776-DDE5-415B-9C952890E9B6}"/>
              </a:ext>
            </a:extLst>
          </p:cNvPr>
          <p:cNvSpPr txBox="1"/>
          <p:nvPr/>
        </p:nvSpPr>
        <p:spPr>
          <a:xfrm>
            <a:off x="1439869" y="5666073"/>
            <a:ext cx="9312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6. Detalle del esquema de acceso NOMA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5D7AC2-C9F1-33A8-270A-A58066703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238" y="1350378"/>
            <a:ext cx="9380706" cy="415521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6DAC1B60-C189-FC54-8FC0-BB36055D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Simulación del esquema NOMA</a:t>
            </a:r>
          </a:p>
        </p:txBody>
      </p:sp>
    </p:spTree>
    <p:extLst>
      <p:ext uri="{BB962C8B-B14F-4D97-AF65-F5344CB8AC3E}">
        <p14:creationId xmlns:p14="http://schemas.microsoft.com/office/powerpoint/2010/main" val="1378949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87DD03-07C4-F400-A9D2-E97B0F44A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45D5F667-E316-DB19-49B3-CFE0D031B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9D4C024-7AE7-558C-A760-91B0F376E173}"/>
              </a:ext>
            </a:extLst>
          </p:cNvPr>
          <p:cNvSpPr txBox="1"/>
          <p:nvPr/>
        </p:nvSpPr>
        <p:spPr>
          <a:xfrm>
            <a:off x="6233844" y="5258590"/>
            <a:ext cx="5807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7 (b). Señal AU2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CAA81B7-40FD-7934-21BA-1CA47C913B7B}"/>
              </a:ext>
            </a:extLst>
          </p:cNvPr>
          <p:cNvSpPr txBox="1"/>
          <p:nvPr/>
        </p:nvSpPr>
        <p:spPr>
          <a:xfrm>
            <a:off x="150725" y="5258590"/>
            <a:ext cx="5807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7 (a). Señal AU1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BAE7DD-5371-AF96-839C-BAAB8330F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1349526"/>
            <a:ext cx="5807432" cy="3779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9ED5E9A-F91E-F027-E225-F5EA53B7C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843" y="1349526"/>
            <a:ext cx="5807432" cy="37800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65334D7A-6D4E-C60B-8B5B-69469495E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Simulación del esquema NOMA</a:t>
            </a:r>
          </a:p>
        </p:txBody>
      </p:sp>
    </p:spTree>
    <p:extLst>
      <p:ext uri="{BB962C8B-B14F-4D97-AF65-F5344CB8AC3E}">
        <p14:creationId xmlns:p14="http://schemas.microsoft.com/office/powerpoint/2010/main" val="4179503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10CA15-7FDD-1A8A-D6C3-8321B41CC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700B9FB9-1BC8-1C4B-DACB-AAE8C4B82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A8A58C-DA01-5B6B-70DC-1CCA91192D67}"/>
              </a:ext>
            </a:extLst>
          </p:cNvPr>
          <p:cNvSpPr txBox="1"/>
          <p:nvPr/>
        </p:nvSpPr>
        <p:spPr>
          <a:xfrm>
            <a:off x="3190692" y="5323162"/>
            <a:ext cx="5807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8. Señal NOMA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CDE57F0-A748-4D75-3CA3-0E20D6516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692" y="1334303"/>
            <a:ext cx="5807431" cy="378000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40D2755-0E06-A201-3704-B410F6F8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Simulación del esquema NOMA</a:t>
            </a:r>
          </a:p>
        </p:txBody>
      </p:sp>
    </p:spTree>
    <p:extLst>
      <p:ext uri="{BB962C8B-B14F-4D97-AF65-F5344CB8AC3E}">
        <p14:creationId xmlns:p14="http://schemas.microsoft.com/office/powerpoint/2010/main" val="480550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FFAA4D-3F75-D7C5-B517-A1FBD6296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255B288D-0B2E-87A2-195F-BA5428B36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8EDF0F0-614F-93D6-BC77-CD3D96147897}"/>
              </a:ext>
            </a:extLst>
          </p:cNvPr>
          <p:cNvSpPr txBox="1"/>
          <p:nvPr/>
        </p:nvSpPr>
        <p:spPr>
          <a:xfrm>
            <a:off x="3214409" y="6015328"/>
            <a:ext cx="576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9. Ilustración del área de cobertura con U1 y U2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CB7CD3-C094-4EC5-01AD-35237E053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409" y="905934"/>
            <a:ext cx="5760000" cy="5046131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77343D09-13CB-A9C4-B330-4FCE3CFAF493}"/>
              </a:ext>
            </a:extLst>
          </p:cNvPr>
          <p:cNvSpPr/>
          <p:nvPr/>
        </p:nvSpPr>
        <p:spPr>
          <a:xfrm>
            <a:off x="6165056" y="3294208"/>
            <a:ext cx="102795" cy="9634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86AAF147-EB00-42E0-888C-6491E9FE8019}"/>
              </a:ext>
            </a:extLst>
          </p:cNvPr>
          <p:cNvSpPr/>
          <p:nvPr/>
        </p:nvSpPr>
        <p:spPr>
          <a:xfrm>
            <a:off x="6560343" y="2749248"/>
            <a:ext cx="102795" cy="9634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376E009-48CB-E6B0-A777-32D61E35898F}"/>
              </a:ext>
            </a:extLst>
          </p:cNvPr>
          <p:cNvSpPr/>
          <p:nvPr/>
        </p:nvSpPr>
        <p:spPr>
          <a:xfrm>
            <a:off x="6488907" y="3422186"/>
            <a:ext cx="102795" cy="9634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6C7883F-6991-EBCD-7CC4-0B682F97E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Simulación del esquema NOMA</a:t>
            </a:r>
          </a:p>
        </p:txBody>
      </p:sp>
    </p:spTree>
    <p:extLst>
      <p:ext uri="{BB962C8B-B14F-4D97-AF65-F5344CB8AC3E}">
        <p14:creationId xmlns:p14="http://schemas.microsoft.com/office/powerpoint/2010/main" val="888142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1DDB6A-C164-769C-C99B-1561DFEF6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BB08FD9F-74C5-CA71-8EF3-6A986E8B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22B2F6D-FEF8-B738-AA07-C4B49366AF6F}"/>
              </a:ext>
            </a:extLst>
          </p:cNvPr>
          <p:cNvSpPr txBox="1"/>
          <p:nvPr/>
        </p:nvSpPr>
        <p:spPr>
          <a:xfrm>
            <a:off x="2568191" y="5932610"/>
            <a:ext cx="70524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10. Modelado del canal inalámbrico para U1 (a) y U2 (b)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F6ECAAF-518D-A469-C87A-5227B9CE3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06" y="1208998"/>
            <a:ext cx="10450916" cy="444000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65D347A-6C56-EDEB-4E0F-B1810E3FA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Simulación del esquema NOMA</a:t>
            </a:r>
          </a:p>
        </p:txBody>
      </p:sp>
    </p:spTree>
    <p:extLst>
      <p:ext uri="{BB962C8B-B14F-4D97-AF65-F5344CB8AC3E}">
        <p14:creationId xmlns:p14="http://schemas.microsoft.com/office/powerpoint/2010/main" val="4279591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a 3">
                <a:extLst>
                  <a:ext uri="{FF2B5EF4-FFF2-40B4-BE49-F238E27FC236}">
                    <a16:creationId xmlns:a16="http://schemas.microsoft.com/office/drawing/2014/main" id="{74F87DA5-394A-5C28-83BD-5A67ADD5BD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7627347"/>
                  </p:ext>
                </p:extLst>
              </p:nvPr>
            </p:nvGraphicFramePr>
            <p:xfrm>
              <a:off x="0" y="1557655"/>
              <a:ext cx="12191999" cy="3235356"/>
            </p:xfrm>
            <a:graphic>
              <a:graphicData uri="http://schemas.openxmlformats.org/drawingml/2006/table">
                <a:tbl>
                  <a:tblPr firstRow="1" bandRow="1">
                    <a:tableStyleId>{8EC20E35-A176-4012-BC5E-935CFFF8708E}</a:tableStyleId>
                  </a:tblPr>
                  <a:tblGrid>
                    <a:gridCol w="1764145">
                      <a:extLst>
                        <a:ext uri="{9D8B030D-6E8A-4147-A177-3AD203B41FA5}">
                          <a16:colId xmlns:a16="http://schemas.microsoft.com/office/drawing/2014/main" val="2493480560"/>
                        </a:ext>
                      </a:extLst>
                    </a:gridCol>
                    <a:gridCol w="4008582">
                      <a:extLst>
                        <a:ext uri="{9D8B030D-6E8A-4147-A177-3AD203B41FA5}">
                          <a16:colId xmlns:a16="http://schemas.microsoft.com/office/drawing/2014/main" val="3865347727"/>
                        </a:ext>
                      </a:extLst>
                    </a:gridCol>
                    <a:gridCol w="6419272">
                      <a:extLst>
                        <a:ext uri="{9D8B030D-6E8A-4147-A177-3AD203B41FA5}">
                          <a16:colId xmlns:a16="http://schemas.microsoft.com/office/drawing/2014/main" val="3202825685"/>
                        </a:ext>
                      </a:extLst>
                    </a:gridCol>
                  </a:tblGrid>
                  <a:tr h="4083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5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DEFINICIÓN</a:t>
                          </a:r>
                        </a:p>
                      </a:txBody>
                      <a:tcPr marL="80807" marR="80807" marT="40404" marB="40404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5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ECUACIÓN</a:t>
                          </a:r>
                        </a:p>
                      </a:txBody>
                      <a:tcPr marL="80807" marR="80807" marT="40404" marB="40404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5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PARÁMETROS</a:t>
                          </a:r>
                        </a:p>
                      </a:txBody>
                      <a:tcPr marL="80807" marR="80807" marT="40404" marB="40404"/>
                    </a:tc>
                    <a:extLst>
                      <a:ext uri="{0D108BD9-81ED-4DB2-BD59-A6C34878D82A}">
                        <a16:rowId xmlns:a16="http://schemas.microsoft.com/office/drawing/2014/main" val="3356593915"/>
                      </a:ext>
                    </a:extLst>
                  </a:tr>
                  <a:tr h="126222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MX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Señal NOMA enviada por BS para </a:t>
                          </a:r>
                          <a14:m>
                            <m:oMath xmlns:m="http://schemas.openxmlformats.org/officeDocument/2006/math">
                              <m:r>
                                <a:rPr lang="es-MX" sz="18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s-MX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usuarios</a:t>
                          </a:r>
                        </a:p>
                      </a:txBody>
                      <a:tcPr marL="80807" marR="80807" marT="40404" marB="40404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90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  <a:buClrTx/>
                            <a:buSzTx/>
                            <a:buFontTx/>
                            <a:buNone/>
                            <a:tabLst>
                              <a:tab pos="1600200" algn="ctr"/>
                              <a:tab pos="3200400" algn="r"/>
                              <a:tab pos="1530350" algn="ctr"/>
                              <a:tab pos="3060700" algn="r"/>
                            </a:tabLst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2400" i="1" kern="120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4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𝑆𝑡𝑥</m:t>
                                  </m:r>
                                </m:e>
                                <m:sub>
                                  <m:r>
                                    <a:rPr lang="es-MX" sz="24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𝑁𝑂𝑀𝐴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2400" i="1" kern="1200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s-MX" sz="24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s-MX" sz="24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s-MX" sz="24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s-MX" sz="24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s-MX" sz="24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sz="24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α</m:t>
                                      </m:r>
                                    </m:e>
                                    <m:sub>
                                      <m:r>
                                        <a:rPr lang="es-MX" sz="24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s-MX" sz="24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𝑆𝑡𝑥</m:t>
                                      </m:r>
                                    </m:e>
                                    <m:sub>
                                      <m:r>
                                        <a:rPr lang="es-MX" sz="24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s-MX" sz="24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s-ES" sz="2400" i="1" kern="1200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oMath>
                          </a14:m>
                          <a:r>
                            <a:rPr kumimoji="0" lang="en-US" sz="2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SimSun" panose="02010600030101010101" pitchFamily="2" charset="-122"/>
                              <a:cs typeface="Symbol" panose="05050102010706020507" pitchFamily="18" charset="2"/>
                            </a:rPr>
                            <a:t>			</a:t>
                          </a:r>
                          <a:endParaRPr kumimoji="0" lang="en-US" sz="21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Symbol" panose="05050102010706020507" pitchFamily="18" charset="2"/>
                          </a:endParaRPr>
                        </a:p>
                      </a:txBody>
                      <a:tcPr marL="80807" marR="80807" marT="40404" marB="40404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2000" i="1" kern="120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𝑆𝑡𝑥</m:t>
                                  </m:r>
                                </m:e>
                                <m:sub>
                                  <m:r>
                                    <a:rPr lang="es-MX" sz="2000" i="1" kern="12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𝑁𝑂𝑀𝐴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1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  Señal total enviada por BS</a:t>
                          </a:r>
                        </a:p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1900" i="1" spc="-5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1900" b="0" i="1" spc="-5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𝑆𝑡𝑥</m:t>
                                  </m:r>
                                </m:e>
                                <m:sub>
                                  <m:r>
                                    <a:rPr lang="es-MX" sz="1900" b="0" i="1" spc="-5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s-MX" sz="1900" b="0" i="1" spc="-5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s-ES" sz="1900" i="1" spc="-5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1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:      </a:t>
                          </a:r>
                          <a14:m>
                            <m:oMath xmlns:m="http://schemas.openxmlformats.org/officeDocument/2006/math">
                              <m:r>
                                <a:rPr lang="es-MX" sz="19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oMath>
                          </a14:m>
                          <a:r>
                            <a:rPr lang="es-MX" sz="19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-ésimos símbolos de modulación de cada </a:t>
                          </a:r>
                          <a14:m>
                            <m:oMath xmlns:m="http://schemas.openxmlformats.org/officeDocument/2006/math">
                              <m:r>
                                <a:rPr lang="es-MX" sz="1900" i="1" baseline="0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s-MX" sz="19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s-MX" sz="19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ésimo</a:t>
                          </a:r>
                          <a:r>
                            <a:rPr lang="es-MX" sz="19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usuario</a:t>
                          </a:r>
                        </a:p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s-MX" sz="2100" b="0" i="1" u="none" strike="noStrike" kern="1200" cap="none" spc="-5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kumimoji="0" lang="es-ES" sz="2100" b="0" i="0" u="none" strike="noStrike" kern="1200" cap="none" spc="-5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SimSun" panose="02010600030101010101" pitchFamily="2" charset="-122"/>
                                      <a:cs typeface="Symbol" panose="05050102010706020507" pitchFamily="18" charset="2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kumimoji="0" lang="es-MX" sz="2100" b="0" i="1" u="none" strike="noStrike" kern="1200" cap="none" spc="-5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1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:           Factor de potencia para cada </a:t>
                          </a:r>
                          <a14:m>
                            <m:oMath xmlns:m="http://schemas.openxmlformats.org/officeDocument/2006/math">
                              <m:r>
                                <a:rPr lang="es-MX" sz="19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s-MX" sz="1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s-MX" sz="19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ésimo</a:t>
                          </a:r>
                          <a:r>
                            <a:rPr lang="es-MX" sz="1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usuario</a:t>
                          </a:r>
                        </a:p>
                      </a:txBody>
                      <a:tcPr marL="80807" marR="80807" marT="40404" marB="40404"/>
                    </a:tc>
                    <a:extLst>
                      <a:ext uri="{0D108BD9-81ED-4DB2-BD59-A6C34878D82A}">
                        <a16:rowId xmlns:a16="http://schemas.microsoft.com/office/drawing/2014/main" val="4066162763"/>
                      </a:ext>
                    </a:extLst>
                  </a:tr>
                  <a:tr h="152846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MX" sz="1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Señal transmitida con las pérdidas correspondientes a cada </a:t>
                          </a:r>
                          <a14:m>
                            <m:oMath xmlns:m="http://schemas.openxmlformats.org/officeDocument/2006/math">
                              <m:r>
                                <a:rPr lang="es-MX" sz="17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s-MX" sz="1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s-MX" sz="1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ésimo</a:t>
                          </a:r>
                          <a:r>
                            <a:rPr lang="es-MX" sz="1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usuario</a:t>
                          </a:r>
                        </a:p>
                      </a:txBody>
                      <a:tcPr marL="80807" marR="80807" marT="40404" marB="40404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90000"/>
                            </a:lnSpc>
                            <a:spcBef>
                              <a:spcPts val="1200"/>
                            </a:spcBef>
                            <a:spcAft>
                              <a:spcPts val="1200"/>
                            </a:spcAft>
                            <a:buClrTx/>
                            <a:buSzTx/>
                            <a:buFontTx/>
                            <a:buNone/>
                            <a:tabLst>
                              <a:tab pos="1600200" algn="ctr"/>
                              <a:tab pos="3200400" algn="r"/>
                              <a:tab pos="1530350" algn="ctr"/>
                              <a:tab pos="3060700" algn="r"/>
                            </a:tabLst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2400" i="1" spc="-5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400" i="1" spc="-5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𝑆𝑟𝑥</m:t>
                                  </m:r>
                                </m:e>
                                <m:sub>
                                  <m:r>
                                    <a:rPr lang="es-MX" sz="2400" i="1" spc="-5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s-MX" sz="2400" i="1" spc="-5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s-MX" sz="2400" i="1" spc="-5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MX" sz="2400" i="1" spc="-5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s-MX" sz="2400" i="1" spc="-5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SimSu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2400" i="1" spc="-5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SimSu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𝑆𝑡𝑥</m:t>
                                          </m:r>
                                        </m:e>
                                        <m:sub>
                                          <m:r>
                                            <a:rPr lang="es-MX" sz="2400" i="1" spc="-5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SimSu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𝑁𝑂𝑀𝐴</m:t>
                                          </m:r>
                                        </m:sub>
                                      </m:sSub>
                                      <m:r>
                                        <a:rPr lang="es-MX" sz="2400" i="1" spc="-5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s-MX" sz="2400" i="1" spc="-5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s-MX" sz="2400" i="1" spc="-5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s-MX" sz="2400" i="1" spc="-5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s-MX" sz="2400" i="1" spc="-5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MX" sz="2400" i="1" spc="-5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𝓁</m:t>
                                      </m:r>
                                    </m:e>
                                    <m:sub>
                                      <m:r>
                                        <a:rPr lang="es-MX" sz="2400" i="1" spc="-5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s-MX" sz="2400" i="1" spc="-5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2400" i="1" spc="-5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s-MX" sz="2400" i="1" spc="-5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m:rPr>
                                          <m:nor/>
                                        </m:rPr>
                                        <a:rPr lang="es-MX" sz="2400" i="1" spc="-5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µ</m:t>
                                      </m:r>
                                    </m:sup>
                                  </m:sSubSup>
                                </m:den>
                              </m:f>
                            </m:oMath>
                          </a14:m>
                          <a:r>
                            <a:rPr kumimoji="0" lang="en-US" sz="2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SimSun" panose="02010600030101010101" pitchFamily="2" charset="-122"/>
                              <a:cs typeface="Symbol" panose="05050102010706020507" pitchFamily="18" charset="2"/>
                            </a:rPr>
                            <a:t>	</a:t>
                          </a:r>
                          <a:endParaRPr lang="es-MX" sz="2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0807" marR="80807" marT="40404" marB="40404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0402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1600" i="1" spc="-5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1600" i="1" spc="-5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𝑆𝑟𝑥</m:t>
                                  </m:r>
                                </m:e>
                                <m:sub>
                                  <m:r>
                                    <a:rPr lang="es-MX" sz="1600" i="1" spc="-5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Señal transmitida con las pérdidas correspondientes a cada 𝑘-</a:t>
                          </a:r>
                          <a:r>
                            <a:rPr lang="es-MX" sz="16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ésimo</a:t>
                          </a:r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usuario</a:t>
                          </a:r>
                        </a:p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s-MX" sz="1600" b="0" i="1" u="none" strike="noStrike" kern="1200" cap="none" spc="-5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-5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kumimoji="0" lang="es-MX" sz="1600" b="0" i="1" u="none" strike="noStrike" kern="1200" cap="none" spc="-5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    Desvanecimiento por trayectorias múltiples de cada </a:t>
                          </a:r>
                          <a14:m>
                            <m:oMath xmlns:m="http://schemas.openxmlformats.org/officeDocument/2006/math">
                              <m:r>
                                <a:rPr lang="es-MX" sz="16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s-MX" sz="16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ésimo</a:t>
                          </a:r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usuario</a:t>
                          </a:r>
                        </a:p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s-MX" sz="1600" b="0" i="1" u="none" strike="noStrike" kern="1200" cap="none" spc="-5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-5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𝓁</m:t>
                                  </m:r>
                                </m:e>
                                <m:sub>
                                  <m:r>
                                    <a:rPr kumimoji="0" lang="es-MX" sz="1600" b="0" i="1" u="none" strike="noStrike" kern="1200" cap="none" spc="-5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    Desvanecimiento por entorno de cada </a:t>
                          </a:r>
                          <a14:m>
                            <m:oMath xmlns:m="http://schemas.openxmlformats.org/officeDocument/2006/math">
                              <m:r>
                                <a:rPr lang="es-MX" sz="16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s-MX" sz="16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ésimo</a:t>
                          </a:r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usuario</a:t>
                          </a:r>
                        </a:p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s-MX" sz="1600" b="0" i="1" u="none" strike="noStrike" kern="1200" cap="none" spc="-5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MX" sz="1600" b="0" i="1" u="none" strike="noStrike" kern="1200" cap="none" spc="-5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0" lang="es-MX" sz="1600" b="0" i="1" u="none" strike="noStrike" kern="1200" cap="none" spc="-5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    Distancia a BS de cada </a:t>
                          </a:r>
                          <a14:m>
                            <m:oMath xmlns:m="http://schemas.openxmlformats.org/officeDocument/2006/math">
                              <m:r>
                                <a:rPr lang="es-MX" sz="16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s-MX" sz="16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ésimo</a:t>
                          </a:r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usuario</a:t>
                          </a:r>
                        </a:p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kumimoji="0" lang="en-US" sz="1600" b="0" i="1" u="none" strike="noStrike" kern="1200" cap="none" spc="-5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µ</m:t>
                              </m:r>
                            </m:oMath>
                          </a14:m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:      Factor de pérdida por distancia de cada </a:t>
                          </a:r>
                          <a14:m>
                            <m:oMath xmlns:m="http://schemas.openxmlformats.org/officeDocument/2006/math">
                              <m:r>
                                <a:rPr lang="es-MX" sz="16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s-MX" sz="16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ésimo</a:t>
                          </a:r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usuario</a:t>
                          </a:r>
                        </a:p>
                      </a:txBody>
                      <a:tcPr marL="80807" marR="80807" marT="40404" marB="40404"/>
                    </a:tc>
                    <a:extLst>
                      <a:ext uri="{0D108BD9-81ED-4DB2-BD59-A6C34878D82A}">
                        <a16:rowId xmlns:a16="http://schemas.microsoft.com/office/drawing/2014/main" val="28323859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a 3">
                <a:extLst>
                  <a:ext uri="{FF2B5EF4-FFF2-40B4-BE49-F238E27FC236}">
                    <a16:creationId xmlns:a16="http://schemas.microsoft.com/office/drawing/2014/main" id="{74F87DA5-394A-5C28-83BD-5A67ADD5BD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7627347"/>
                  </p:ext>
                </p:extLst>
              </p:nvPr>
            </p:nvGraphicFramePr>
            <p:xfrm>
              <a:off x="0" y="1557655"/>
              <a:ext cx="12191999" cy="3235356"/>
            </p:xfrm>
            <a:graphic>
              <a:graphicData uri="http://schemas.openxmlformats.org/drawingml/2006/table">
                <a:tbl>
                  <a:tblPr firstRow="1" bandRow="1">
                    <a:tableStyleId>{8EC20E35-A176-4012-BC5E-935CFFF8708E}</a:tableStyleId>
                  </a:tblPr>
                  <a:tblGrid>
                    <a:gridCol w="1764145">
                      <a:extLst>
                        <a:ext uri="{9D8B030D-6E8A-4147-A177-3AD203B41FA5}">
                          <a16:colId xmlns:a16="http://schemas.microsoft.com/office/drawing/2014/main" val="2493480560"/>
                        </a:ext>
                      </a:extLst>
                    </a:gridCol>
                    <a:gridCol w="4008582">
                      <a:extLst>
                        <a:ext uri="{9D8B030D-6E8A-4147-A177-3AD203B41FA5}">
                          <a16:colId xmlns:a16="http://schemas.microsoft.com/office/drawing/2014/main" val="3865347727"/>
                        </a:ext>
                      </a:extLst>
                    </a:gridCol>
                    <a:gridCol w="6419272">
                      <a:extLst>
                        <a:ext uri="{9D8B030D-6E8A-4147-A177-3AD203B41FA5}">
                          <a16:colId xmlns:a16="http://schemas.microsoft.com/office/drawing/2014/main" val="3202825685"/>
                        </a:ext>
                      </a:extLst>
                    </a:gridCol>
                  </a:tblGrid>
                  <a:tr h="4083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5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DEFINICIÓN</a:t>
                          </a:r>
                        </a:p>
                      </a:txBody>
                      <a:tcPr marL="80807" marR="80807" marT="40404" marB="40404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5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ECUACIÓN</a:t>
                          </a:r>
                        </a:p>
                      </a:txBody>
                      <a:tcPr marL="80807" marR="80807" marT="40404" marB="40404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5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PARÁMETROS</a:t>
                          </a:r>
                        </a:p>
                      </a:txBody>
                      <a:tcPr marL="80807" marR="80807" marT="40404" marB="40404"/>
                    </a:tc>
                    <a:extLst>
                      <a:ext uri="{0D108BD9-81ED-4DB2-BD59-A6C34878D82A}">
                        <a16:rowId xmlns:a16="http://schemas.microsoft.com/office/drawing/2014/main" val="3356593915"/>
                      </a:ext>
                    </a:extLst>
                  </a:tr>
                  <a:tr h="1283117"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80807" marR="80807" marT="40404" marB="40404">
                        <a:blipFill>
                          <a:blip r:embed="rId2"/>
                          <a:stretch>
                            <a:fillRect t="-33175" r="-593080" b="-1265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80807" marR="80807" marT="40404" marB="40404">
                        <a:blipFill>
                          <a:blip r:embed="rId2"/>
                          <a:stretch>
                            <a:fillRect l="-43921" t="-33175" r="-160486" b="-1265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80807" marR="80807" marT="40404" marB="40404">
                        <a:blipFill>
                          <a:blip r:embed="rId2"/>
                          <a:stretch>
                            <a:fillRect l="-89934" t="-33175" r="-285" b="-12654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6162763"/>
                      </a:ext>
                    </a:extLst>
                  </a:tr>
                  <a:tr h="1543848"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80807" marR="80807" marT="40404" marB="40404">
                        <a:blipFill>
                          <a:blip r:embed="rId2"/>
                          <a:stretch>
                            <a:fillRect t="-110630" r="-593080" b="-5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80807" marR="80807" marT="40404" marB="40404">
                        <a:blipFill>
                          <a:blip r:embed="rId2"/>
                          <a:stretch>
                            <a:fillRect l="-43921" t="-110630" r="-160486" b="-5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80807" marR="80807" marT="40404" marB="40404">
                        <a:blipFill>
                          <a:blip r:embed="rId2"/>
                          <a:stretch>
                            <a:fillRect l="-89934" t="-110630" r="-285" b="-5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238597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CuadroTexto 7">
            <a:extLst>
              <a:ext uri="{FF2B5EF4-FFF2-40B4-BE49-F238E27FC236}">
                <a16:creationId xmlns:a16="http://schemas.microsoft.com/office/drawing/2014/main" id="{555C74E5-CC3E-D96D-5BC5-FBDE5EF41068}"/>
              </a:ext>
            </a:extLst>
          </p:cNvPr>
          <p:cNvSpPr txBox="1"/>
          <p:nvPr/>
        </p:nvSpPr>
        <p:spPr>
          <a:xfrm>
            <a:off x="706699" y="5576700"/>
            <a:ext cx="10774389" cy="511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14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Y. Zhou, V. W. S. Wong and R. Schober, “Performance Analysis of Cooperative NOMA with Dynamic Decode-and-Forward Relaying”, GLOBECOM 2017 – 2017 IEEE Global Communications Conference, Singapore, 2017, P. 2. https://doi.org/10.1109/GLOCOM.2017.8254925</a:t>
            </a:r>
            <a:endParaRPr kumimoji="0" lang="es-MX" sz="136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F8352F-9072-55D8-5A78-FBA355FC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07F326C-B065-281B-25A3-DCACE7F7C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Simulación Del Esquema NOMA</a:t>
            </a:r>
          </a:p>
        </p:txBody>
      </p:sp>
    </p:spTree>
    <p:extLst>
      <p:ext uri="{BB962C8B-B14F-4D97-AF65-F5344CB8AC3E}">
        <p14:creationId xmlns:p14="http://schemas.microsoft.com/office/powerpoint/2010/main" val="2475193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a 3">
                <a:extLst>
                  <a:ext uri="{FF2B5EF4-FFF2-40B4-BE49-F238E27FC236}">
                    <a16:creationId xmlns:a16="http://schemas.microsoft.com/office/drawing/2014/main" id="{07570949-4E8E-27A4-19A7-3899F1FB4AF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1762864"/>
              <a:ext cx="12192001" cy="2884726"/>
            </p:xfrm>
            <a:graphic>
              <a:graphicData uri="http://schemas.openxmlformats.org/drawingml/2006/table">
                <a:tbl>
                  <a:tblPr firstRow="1" bandRow="1">
                    <a:tableStyleId>{8EC20E35-A176-4012-BC5E-935CFFF8708E}</a:tableStyleId>
                  </a:tblPr>
                  <a:tblGrid>
                    <a:gridCol w="2203327">
                      <a:extLst>
                        <a:ext uri="{9D8B030D-6E8A-4147-A177-3AD203B41FA5}">
                          <a16:colId xmlns:a16="http://schemas.microsoft.com/office/drawing/2014/main" val="2493480560"/>
                        </a:ext>
                      </a:extLst>
                    </a:gridCol>
                    <a:gridCol w="4737744">
                      <a:extLst>
                        <a:ext uri="{9D8B030D-6E8A-4147-A177-3AD203B41FA5}">
                          <a16:colId xmlns:a16="http://schemas.microsoft.com/office/drawing/2014/main" val="3865347727"/>
                        </a:ext>
                      </a:extLst>
                    </a:gridCol>
                    <a:gridCol w="5250930">
                      <a:extLst>
                        <a:ext uri="{9D8B030D-6E8A-4147-A177-3AD203B41FA5}">
                          <a16:colId xmlns:a16="http://schemas.microsoft.com/office/drawing/2014/main" val="3202825685"/>
                        </a:ext>
                      </a:extLst>
                    </a:gridCol>
                  </a:tblGrid>
                  <a:tr h="4212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DEFINICIÓN</a:t>
                          </a:r>
                        </a:p>
                      </a:txBody>
                      <a:tcPr marL="80807" marR="80807" marT="40404" marB="40404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ECUACIÓN</a:t>
                          </a:r>
                        </a:p>
                      </a:txBody>
                      <a:tcPr marL="80807" marR="80807" marT="40404" marB="40404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PARÁMETROS</a:t>
                          </a:r>
                        </a:p>
                      </a:txBody>
                      <a:tcPr marL="80807" marR="80807" marT="40404" marB="40404"/>
                    </a:tc>
                    <a:extLst>
                      <a:ext uri="{0D108BD9-81ED-4DB2-BD59-A6C34878D82A}">
                        <a16:rowId xmlns:a16="http://schemas.microsoft.com/office/drawing/2014/main" val="3356593915"/>
                      </a:ext>
                    </a:extLst>
                  </a:tr>
                  <a:tr h="122658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MX" sz="1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Interferencia Co-canal para cada </a:t>
                          </a:r>
                          <a14:m>
                            <m:oMath xmlns:m="http://schemas.openxmlformats.org/officeDocument/2006/math">
                              <m:r>
                                <a:rPr lang="es-MX" sz="17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s-MX" sz="1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s-MX" sz="1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ésimo</a:t>
                          </a:r>
                          <a:r>
                            <a:rPr lang="es-MX" sz="1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usuario</a:t>
                          </a:r>
                        </a:p>
                      </a:txBody>
                      <a:tcPr marL="80807" marR="80807" marT="40404" marB="40404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2000" i="1" kern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20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𝐶𝐶𝐼</m:t>
                                    </m:r>
                                  </m:e>
                                  <m:sub>
                                    <m:r>
                                      <a:rPr lang="es-MX" sz="20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s-MX" sz="2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nary>
                                  <m:naryPr>
                                    <m:chr m:val="∑"/>
                                    <m:limLoc m:val="undOvr"/>
                                    <m:ctrlPr>
                                      <a:rPr lang="es-MX" sz="20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0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𝑗</m:t>
                                    </m:r>
                                    <m:r>
                                      <a:rPr lang="es-MX" sz="20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s-MX" sz="20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𝑚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s-MX" sz="2000" i="1" ker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es-MX" sz="2000" i="1" ker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s-MX" sz="2000" i="1" ker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  <m:t>𝑆𝑟𝑥</m:t>
                                            </m:r>
                                          </m:e>
                                          <m:sub>
                                            <m:r>
                                              <a:rPr lang="es-MX" sz="2000" i="1" ker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  <m:sub>
                                        <m:r>
                                          <a:rPr lang="es-MX" sz="2000" i="1" ker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  <m:r>
                                  <a:rPr lang="es-MX" sz="2000" i="1" ker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nary>
                                  <m:naryPr>
                                    <m:chr m:val="∑"/>
                                    <m:limLoc m:val="undOvr"/>
                                    <m:ctrlPr>
                                      <a:rPr lang="es-MX" sz="20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0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𝑗</m:t>
                                    </m:r>
                                    <m:r>
                                      <a:rPr lang="es-MX" sz="20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s-MX" sz="2000" i="1" ker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𝑚</m:t>
                                    </m:r>
                                  </m:sup>
                                  <m:e>
                                    <m:f>
                                      <m:fPr>
                                        <m:ctrlPr>
                                          <a:rPr lang="es-MX" sz="2000" i="1" ker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s-MX" sz="2000" i="1" ker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s-MX" sz="2000" i="1" ker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  <m:t>𝑆𝑡𝑥</m:t>
                                            </m:r>
                                          </m:e>
                                          <m:sub>
                                            <m:r>
                                              <a:rPr lang="es-ES" sz="2000" i="1" ker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s-MX" sz="2000" i="1" ker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s-MX" sz="2000" i="1" ker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  <m:t>h</m:t>
                                            </m:r>
                                          </m:e>
                                          <m:sub>
                                            <m:r>
                                              <a:rPr lang="es-ES" sz="2000" i="1" ker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  <m:r>
                                          <a:rPr lang="es-MX" sz="2000" i="1" ker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·</m:t>
                                        </m:r>
                                        <m:sSub>
                                          <m:sSubPr>
                                            <m:ctrlPr>
                                              <a:rPr lang="es-MX" sz="2000" i="1" ker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s-MX" sz="2000" i="1" ker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  <m:t>𝓁</m:t>
                                            </m:r>
                                          </m:e>
                                          <m:sub>
                                            <m:r>
                                              <a:rPr lang="es-ES" sz="2000" i="1" ker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2000" i="1" ker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p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s-MX" sz="2000" i="1" kern="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s-MX" sz="2000" i="1" kern="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s-MX" sz="2000" i="1" kern="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𝑑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s-MX" sz="2000" i="1" kern="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𝑗</m:t>
                                                </m:r>
                                                <m:r>
                                                  <a:rPr lang="es-MX" sz="2000" i="1" kern="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s-MX" sz="2000" i="1" kern="0"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𝑘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s-MX" sz="2000" i="1" ker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Arial" panose="020B0604020202020204" pitchFamily="34" charset="0"/>
                                              </a:rPr>
                                              <m:t>)</m:t>
                                            </m:r>
                                          </m:e>
                                          <m:sup>
                                            <m:r>
                                              <m:rPr>
                                                <m:nor/>
                                              </m:rPr>
                                              <a:rPr lang="es-MX" sz="2000" i="1" ker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Arial" panose="020B0604020202020204" pitchFamily="34" charset="0"/>
                                                <a:ea typeface="Times New Roman" panose="02020603050405020304" pitchFamily="18" charset="0"/>
                                              </a:rPr>
                                              <m:t>µ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nary>
                              </m:oMath>
                            </m:oMathPara>
                          </a14:m>
                          <a:endParaRPr lang="es-MX" sz="1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0807" marR="80807" marT="40404" marB="40404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2000" i="1" kern="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000" i="1" ker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𝐶𝐶𝐼</m:t>
                                  </m:r>
                                </m:e>
                                <m:sub>
                                  <m:r>
                                    <a:rPr lang="es-MX" sz="2000" i="1" ker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r>
                            <a:rPr kumimoji="0" lang="es-MX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a:t>: </a:t>
                          </a:r>
                          <a:r>
                            <a:rPr lang="es-MX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Interferencia Co-canal para cada </a:t>
                          </a:r>
                          <a14:m>
                            <m:oMath xmlns:m="http://schemas.openxmlformats.org/officeDocument/2006/math">
                              <m:r>
                                <a:rPr lang="es-MX" sz="20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s-MX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s-MX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ésimo</a:t>
                          </a:r>
                          <a:r>
                            <a:rPr lang="es-MX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usuario</a:t>
                          </a:r>
                        </a:p>
                        <a:p>
                          <a:pPr marL="0" marR="0" lvl="0" indent="0" algn="just" defTabSz="4572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=1,…, 6</m:t>
                              </m:r>
                            </m:oMath>
                          </a14:m>
                          <a:r>
                            <a:rPr kumimoji="0" lang="en-US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kumimoji="0" lang="en-US" sz="2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a:t>números</a:t>
                          </a:r>
                          <a:r>
                            <a:rPr kumimoji="0" lang="en-US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a:t> de las </a:t>
                          </a:r>
                          <a:r>
                            <a:rPr kumimoji="0" lang="en-US" sz="2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a:t>estaciones</a:t>
                          </a:r>
                          <a:r>
                            <a:rPr kumimoji="0" lang="en-US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a:t> base </a:t>
                          </a:r>
                          <a:r>
                            <a:rPr kumimoji="0" lang="en-US" sz="2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a:t>vecinas</a:t>
                          </a:r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80807" marR="80807" marT="40404" marB="40404"/>
                    </a:tc>
                    <a:extLst>
                      <a:ext uri="{0D108BD9-81ED-4DB2-BD59-A6C34878D82A}">
                        <a16:rowId xmlns:a16="http://schemas.microsoft.com/office/drawing/2014/main" val="237591446"/>
                      </a:ext>
                    </a:extLst>
                  </a:tr>
                  <a:tr h="114279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MX" sz="1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Señal total recibida por cada </a:t>
                          </a:r>
                          <a14:m>
                            <m:oMath xmlns:m="http://schemas.openxmlformats.org/officeDocument/2006/math">
                              <m:r>
                                <a:rPr lang="es-MX" sz="17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s-MX" sz="1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s-MX" sz="1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ésimo</a:t>
                          </a:r>
                          <a:r>
                            <a:rPr lang="es-MX" sz="1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usuario</a:t>
                          </a:r>
                        </a:p>
                      </a:txBody>
                      <a:tcPr marL="80807" marR="80807" marT="40404" marB="40404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24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𝑆𝑟𝑥</m:t>
                                  </m:r>
                                </m:e>
                                <m:sub>
                                  <m:r>
                                    <a:rPr lang="es-MX" sz="2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𝑡𝑜𝑡𝑎𝑙𝑘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2400" i="1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a:t> =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2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𝑆𝑟𝑥</m:t>
                                  </m:r>
                                </m:e>
                                <m:sub>
                                  <m:r>
                                    <a:rPr lang="es-MX" sz="2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2400" i="1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s-MX" sz="2400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2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2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s-ES" sz="2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2400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s-MX" sz="2400" i="1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2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𝐶𝐶𝐼</m:t>
                                  </m:r>
                                </m:e>
                                <m:sub>
                                  <m:r>
                                    <a:rPr lang="es-MX" sz="2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endParaRPr lang="es-MX" sz="2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0807" marR="80807" marT="40404" marB="40404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s-MX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MX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𝑅𝑥</m:t>
                                  </m:r>
                                </m:e>
                                <m:sub>
                                  <m:r>
                                    <a:rPr kumimoji="0" lang="es-MX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:    Señal total recibida por cada </a:t>
                          </a:r>
                          <a14:m>
                            <m:oMath xmlns:m="http://schemas.openxmlformats.org/officeDocument/2006/math">
                              <m:r>
                                <a:rPr lang="es-MX" sz="20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s-MX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s-MX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ésimo</a:t>
                          </a:r>
                          <a:r>
                            <a:rPr lang="es-MX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usuario</a:t>
                          </a:r>
                        </a:p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s-MX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0" lang="es-E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: Ruido Blanco Aditivo Gaussiano </a:t>
                          </a:r>
                          <a:r>
                            <a:rPr lang="es-MX" sz="20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(AWGN)</a:t>
                          </a:r>
                          <a:endParaRPr lang="es-MX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0807" marR="80807" marT="40404" marB="40404"/>
                    </a:tc>
                    <a:extLst>
                      <a:ext uri="{0D108BD9-81ED-4DB2-BD59-A6C34878D82A}">
                        <a16:rowId xmlns:a16="http://schemas.microsoft.com/office/drawing/2014/main" val="508099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a 3">
                <a:extLst>
                  <a:ext uri="{FF2B5EF4-FFF2-40B4-BE49-F238E27FC236}">
                    <a16:creationId xmlns:a16="http://schemas.microsoft.com/office/drawing/2014/main" id="{07570949-4E8E-27A4-19A7-3899F1FB4A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3213459"/>
                  </p:ext>
                </p:extLst>
              </p:nvPr>
            </p:nvGraphicFramePr>
            <p:xfrm>
              <a:off x="0" y="1762864"/>
              <a:ext cx="12192001" cy="2884726"/>
            </p:xfrm>
            <a:graphic>
              <a:graphicData uri="http://schemas.openxmlformats.org/drawingml/2006/table">
                <a:tbl>
                  <a:tblPr firstRow="1" bandRow="1">
                    <a:tableStyleId>{8EC20E35-A176-4012-BC5E-935CFFF8708E}</a:tableStyleId>
                  </a:tblPr>
                  <a:tblGrid>
                    <a:gridCol w="2203327">
                      <a:extLst>
                        <a:ext uri="{9D8B030D-6E8A-4147-A177-3AD203B41FA5}">
                          <a16:colId xmlns:a16="http://schemas.microsoft.com/office/drawing/2014/main" val="2493480560"/>
                        </a:ext>
                      </a:extLst>
                    </a:gridCol>
                    <a:gridCol w="4737744">
                      <a:extLst>
                        <a:ext uri="{9D8B030D-6E8A-4147-A177-3AD203B41FA5}">
                          <a16:colId xmlns:a16="http://schemas.microsoft.com/office/drawing/2014/main" val="3865347727"/>
                        </a:ext>
                      </a:extLst>
                    </a:gridCol>
                    <a:gridCol w="5250930">
                      <a:extLst>
                        <a:ext uri="{9D8B030D-6E8A-4147-A177-3AD203B41FA5}">
                          <a16:colId xmlns:a16="http://schemas.microsoft.com/office/drawing/2014/main" val="3202825685"/>
                        </a:ext>
                      </a:extLst>
                    </a:gridCol>
                  </a:tblGrid>
                  <a:tr h="4212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DEFINICIÓN</a:t>
                          </a:r>
                        </a:p>
                      </a:txBody>
                      <a:tcPr marL="80807" marR="80807" marT="40404" marB="40404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ECUACIÓN</a:t>
                          </a:r>
                        </a:p>
                      </a:txBody>
                      <a:tcPr marL="80807" marR="80807" marT="40404" marB="40404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PARÁMETROS</a:t>
                          </a:r>
                        </a:p>
                      </a:txBody>
                      <a:tcPr marL="80807" marR="80807" marT="40404" marB="40404"/>
                    </a:tc>
                    <a:extLst>
                      <a:ext uri="{0D108BD9-81ED-4DB2-BD59-A6C34878D82A}">
                        <a16:rowId xmlns:a16="http://schemas.microsoft.com/office/drawing/2014/main" val="3356593915"/>
                      </a:ext>
                    </a:extLst>
                  </a:tr>
                  <a:tr h="1320646"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80807" marR="80807" marT="40404" marB="40404">
                        <a:blipFill>
                          <a:blip r:embed="rId2"/>
                          <a:stretch>
                            <a:fillRect t="-33641" r="-453315" b="-875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80807" marR="80807" marT="40404" marB="40404">
                        <a:blipFill>
                          <a:blip r:embed="rId2"/>
                          <a:stretch>
                            <a:fillRect l="-46589" t="-33641" r="-111197" b="-875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80807" marR="80807" marT="40404" marB="40404">
                        <a:blipFill>
                          <a:blip r:embed="rId2"/>
                          <a:stretch>
                            <a:fillRect l="-132135" t="-33641" r="-232" b="-875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591446"/>
                      </a:ext>
                    </a:extLst>
                  </a:tr>
                  <a:tr h="1142799"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80807" marR="80807" marT="40404" marB="40404">
                        <a:blipFill>
                          <a:blip r:embed="rId2"/>
                          <a:stretch>
                            <a:fillRect t="-154255" r="-453315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80807" marR="80807" marT="40404" marB="40404">
                        <a:blipFill>
                          <a:blip r:embed="rId2"/>
                          <a:stretch>
                            <a:fillRect l="-46589" t="-154255" r="-111197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80807" marR="80807" marT="40404" marB="40404">
                        <a:blipFill>
                          <a:blip r:embed="rId2"/>
                          <a:stretch>
                            <a:fillRect l="-132135" t="-154255" r="-232" b="-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80993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3F4EE138-708D-0C75-032F-424789A16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1E6D621-DEB6-70AE-7E07-0FC8230CCFFA}"/>
              </a:ext>
            </a:extLst>
          </p:cNvPr>
          <p:cNvSpPr txBox="1"/>
          <p:nvPr/>
        </p:nvSpPr>
        <p:spPr>
          <a:xfrm>
            <a:off x="706699" y="5576700"/>
            <a:ext cx="10774389" cy="511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14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Y. Zhou, V. W. S. Wong and R. Schober, “Performance Analysis of Cooperative NOMA with Dynamic Decode-and-Forward Relaying”, GLOBECOM 2017 – 2017 IEEE Global Communications Conference, Singapore, 2017, P. 2. https://doi.org/10.1109/GLOCOM.2017.8254925</a:t>
            </a:r>
            <a:endParaRPr kumimoji="0" lang="es-MX" sz="136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5E4D447-677E-676F-D344-08DF7E35B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Simulación del esquema NOMA</a:t>
            </a:r>
          </a:p>
        </p:txBody>
      </p:sp>
    </p:spTree>
    <p:extLst>
      <p:ext uri="{BB962C8B-B14F-4D97-AF65-F5344CB8AC3E}">
        <p14:creationId xmlns:p14="http://schemas.microsoft.com/office/powerpoint/2010/main" val="1914381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2522F5-9548-FF4F-093A-60BA5EBD3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0A267BE4-2D5D-0568-7362-E5E9D0E94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40396BF-E180-CFB7-D2DA-DF319DB3324D}"/>
              </a:ext>
            </a:extLst>
          </p:cNvPr>
          <p:cNvSpPr txBox="1"/>
          <p:nvPr/>
        </p:nvSpPr>
        <p:spPr>
          <a:xfrm>
            <a:off x="6233844" y="5258590"/>
            <a:ext cx="5807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11 (b). Señal DU2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CBBBD0E-B8DB-7954-D871-D92D998924BE}"/>
              </a:ext>
            </a:extLst>
          </p:cNvPr>
          <p:cNvSpPr txBox="1"/>
          <p:nvPr/>
        </p:nvSpPr>
        <p:spPr>
          <a:xfrm>
            <a:off x="150725" y="5258590"/>
            <a:ext cx="5807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11 (a). Señal DU1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C3D03F9-46B5-459A-0D74-D282970DE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1349527"/>
            <a:ext cx="5807431" cy="37799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3B480CF-EEF3-F3C0-666F-3CB22057A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843" y="1349527"/>
            <a:ext cx="5807431" cy="3779999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E45FFDEC-DAA0-98C7-89AC-BA43BA66F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Simulación del esquema NOMA</a:t>
            </a:r>
          </a:p>
        </p:txBody>
      </p:sp>
    </p:spTree>
    <p:extLst>
      <p:ext uri="{BB962C8B-B14F-4D97-AF65-F5344CB8AC3E}">
        <p14:creationId xmlns:p14="http://schemas.microsoft.com/office/powerpoint/2010/main" val="4172315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6352F-8EB7-6E92-D20D-388359A7F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D6B89C2A-4E24-981C-4B8B-CA2C30D9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5835E2-3D21-73A8-3F42-80D52F47D49A}"/>
              </a:ext>
            </a:extLst>
          </p:cNvPr>
          <p:cNvSpPr txBox="1"/>
          <p:nvPr/>
        </p:nvSpPr>
        <p:spPr>
          <a:xfrm>
            <a:off x="2040874" y="6211113"/>
            <a:ext cx="8110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1</a:t>
            </a: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Receptores inalámbricos de U1 (a) y U2 (b)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35AC34B-8A29-E75C-B7A4-184967CB6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808" y="1004460"/>
            <a:ext cx="8007202" cy="512758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ADFC98A-A637-705D-CFF5-67A5FE14C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Simulación del esquema NOMA</a:t>
            </a:r>
          </a:p>
        </p:txBody>
      </p:sp>
    </p:spTree>
    <p:extLst>
      <p:ext uri="{BB962C8B-B14F-4D97-AF65-F5344CB8AC3E}">
        <p14:creationId xmlns:p14="http://schemas.microsoft.com/office/powerpoint/2010/main" val="2457561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FB307D-D2F1-8BC9-AE57-F2E906157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000EBB9B-D820-26BA-F6EF-874ECCE9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6BB08CF-8FB5-AC89-BE53-0FB64535CF33}"/>
              </a:ext>
            </a:extLst>
          </p:cNvPr>
          <p:cNvSpPr txBox="1"/>
          <p:nvPr/>
        </p:nvSpPr>
        <p:spPr>
          <a:xfrm>
            <a:off x="3190692" y="5392827"/>
            <a:ext cx="58074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13. Señal CU1, después de realizar SIC, correspondiente a U1.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EFB8215-EFD8-207D-CFA9-2FDB5ADA6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693" y="1322933"/>
            <a:ext cx="5807431" cy="378000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A3BC0057-0591-111C-9867-25E7A54B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Simulación del esquema NOMA</a:t>
            </a:r>
          </a:p>
        </p:txBody>
      </p:sp>
    </p:spTree>
    <p:extLst>
      <p:ext uri="{BB962C8B-B14F-4D97-AF65-F5344CB8AC3E}">
        <p14:creationId xmlns:p14="http://schemas.microsoft.com/office/powerpoint/2010/main" val="4288823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5D913D2-8765-4FD2-8D29-E8AC5BBC0B7D}"/>
              </a:ext>
            </a:extLst>
          </p:cNvPr>
          <p:cNvSpPr txBox="1">
            <a:spLocks/>
          </p:cNvSpPr>
          <p:nvPr/>
        </p:nvSpPr>
        <p:spPr>
          <a:xfrm>
            <a:off x="1695893" y="2457073"/>
            <a:ext cx="8800214" cy="29125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Clr>
                <a:schemeClr val="tx1"/>
              </a:buClr>
              <a:buFont typeface="+mj-lt"/>
              <a:buAutoNum type="arabicPeriod"/>
              <a:defRPr/>
            </a:pPr>
            <a:r>
              <a:rPr lang="es-E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Clr>
                <a:schemeClr val="tx1"/>
              </a:buClr>
              <a:buFont typeface="+mj-lt"/>
              <a:buAutoNum type="arabicPeriod"/>
              <a:defRPr/>
            </a:pPr>
            <a:r>
              <a:rPr lang="es-E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Esquema de acceso NOMA</a:t>
            </a:r>
          </a:p>
          <a:p>
            <a:pPr marL="514350" indent="-514350" algn="just">
              <a:buClr>
                <a:schemeClr val="tx1"/>
              </a:buClr>
              <a:buFont typeface="+mj-lt"/>
              <a:buAutoNum type="arabicPeriod"/>
              <a:defRPr/>
            </a:pPr>
            <a:r>
              <a:rPr lang="es-ES" sz="3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Trabajos realizados</a:t>
            </a:r>
            <a:endParaRPr lang="es-ES" sz="3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Clr>
                <a:schemeClr val="tx1"/>
              </a:buClr>
              <a:buFont typeface="+mj-lt"/>
              <a:buAutoNum type="arabicPeriod"/>
              <a:defRPr/>
            </a:pPr>
            <a:r>
              <a:rPr lang="es-ES" sz="3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Conclusión general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1F6EF71-2DB2-4635-995A-E69817585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498822"/>
            <a:ext cx="9905998" cy="608618"/>
          </a:xfrm>
        </p:spPr>
        <p:txBody>
          <a:bodyPr>
            <a:normAutofit/>
          </a:bodyPr>
          <a:lstStyle/>
          <a:p>
            <a:pPr algn="ctr"/>
            <a:r>
              <a:rPr lang="es-MX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id="{330F575B-C76F-4048-A7D7-5C13D46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45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398CB6-79B8-2C52-4283-71BCC2167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227CB6C6-E49E-893A-ACE8-ABA30EFA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2C4068-D7FD-BA68-540E-F5021A963BF3}"/>
              </a:ext>
            </a:extLst>
          </p:cNvPr>
          <p:cNvSpPr txBox="1"/>
          <p:nvPr/>
        </p:nvSpPr>
        <p:spPr>
          <a:xfrm>
            <a:off x="150725" y="5254445"/>
            <a:ext cx="58074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14 (a). Valores de bits recuperados al final del enlace para U1</a:t>
            </a:r>
            <a:endParaRPr kumimoji="0" lang="es-MX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983B1A-1209-2BD4-4348-82B132B89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6" y="1349527"/>
            <a:ext cx="5807431" cy="3779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7D2512B-DFCE-995C-05D0-2A8881276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842" y="1349527"/>
            <a:ext cx="5807432" cy="377999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B625968-7563-09A4-C945-16BDB6593263}"/>
              </a:ext>
            </a:extLst>
          </p:cNvPr>
          <p:cNvSpPr txBox="1"/>
          <p:nvPr/>
        </p:nvSpPr>
        <p:spPr>
          <a:xfrm>
            <a:off x="6233842" y="5254444"/>
            <a:ext cx="58074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14 (b). Valores de bits recuperados al final del enlace para U2</a:t>
            </a:r>
            <a:endParaRPr kumimoji="0" lang="es-MX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F19EB978-E972-02FA-25E6-699A7FB5C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Simulación del esquema NOMA</a:t>
            </a:r>
          </a:p>
        </p:txBody>
      </p:sp>
    </p:spTree>
    <p:extLst>
      <p:ext uri="{BB962C8B-B14F-4D97-AF65-F5344CB8AC3E}">
        <p14:creationId xmlns:p14="http://schemas.microsoft.com/office/powerpoint/2010/main" val="2143868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B77B70-CF0C-BF6C-E20C-60FFAA753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brir llave 9">
            <a:extLst>
              <a:ext uri="{FF2B5EF4-FFF2-40B4-BE49-F238E27FC236}">
                <a16:creationId xmlns:a16="http://schemas.microsoft.com/office/drawing/2014/main" id="{05B88A4C-DCC2-2A1E-C610-5CD3EE6D3132}"/>
              </a:ext>
            </a:extLst>
          </p:cNvPr>
          <p:cNvSpPr/>
          <p:nvPr/>
        </p:nvSpPr>
        <p:spPr>
          <a:xfrm>
            <a:off x="5181488" y="2245177"/>
            <a:ext cx="338074" cy="957167"/>
          </a:xfrm>
          <a:prstGeom prst="leftBrace">
            <a:avLst/>
          </a:prstGeom>
          <a:noFill/>
          <a:ln w="28575" cap="rnd" cmpd="sng" algn="ctr">
            <a:solidFill>
              <a:srgbClr val="549E39">
                <a:shade val="9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08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59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2F57BF2-5184-34CB-872B-FA552036573A}"/>
              </a:ext>
            </a:extLst>
          </p:cNvPr>
          <p:cNvSpPr txBox="1"/>
          <p:nvPr/>
        </p:nvSpPr>
        <p:spPr>
          <a:xfrm>
            <a:off x="622880" y="2377049"/>
            <a:ext cx="4558608" cy="745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808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kumimoji="0" lang="en-US" sz="2121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desempeño</a:t>
            </a:r>
            <a:r>
              <a:rPr kumimoji="0" lang="en-US" sz="212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enlace </a:t>
            </a:r>
            <a:r>
              <a:rPr kumimoji="0" lang="en-US" sz="2121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inalámbrico</a:t>
            </a:r>
            <a:r>
              <a:rPr kumimoji="0" lang="en-US" sz="212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kumimoji="0" lang="en-US" sz="2121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evalúa</a:t>
            </a:r>
            <a:r>
              <a:rPr kumimoji="0" lang="en-US" sz="212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21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kumimoji="0" lang="en-US" sz="212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21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términos</a:t>
            </a:r>
            <a:r>
              <a:rPr kumimoji="0" lang="en-US" sz="212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endParaRPr kumimoji="0" lang="es-MX" sz="159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1B7D884-D54D-97A1-8A32-FCAE99268364}"/>
              </a:ext>
            </a:extLst>
          </p:cNvPr>
          <p:cNvSpPr txBox="1"/>
          <p:nvPr/>
        </p:nvSpPr>
        <p:spPr>
          <a:xfrm>
            <a:off x="5350524" y="2296831"/>
            <a:ext cx="5442166" cy="418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08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Signal-to-Interference plus Noise Ratio (SINR)</a:t>
            </a:r>
            <a:endParaRPr kumimoji="0" lang="es-MX" sz="159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E48F98A-4BFF-D529-72F3-C3E8F8DC981B}"/>
              </a:ext>
            </a:extLst>
          </p:cNvPr>
          <p:cNvSpPr txBox="1"/>
          <p:nvPr/>
        </p:nvSpPr>
        <p:spPr>
          <a:xfrm>
            <a:off x="5350524" y="2749587"/>
            <a:ext cx="5442166" cy="418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08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Bit Error Rate (BER), </a:t>
            </a:r>
            <a:r>
              <a:rPr kumimoji="0" lang="en-US" sz="2121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expresado</a:t>
            </a:r>
            <a:r>
              <a:rPr kumimoji="0" lang="en-US" sz="212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21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kumimoji="0" lang="en-US" sz="212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21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porcentaje</a:t>
            </a:r>
            <a:endParaRPr kumimoji="0" lang="es-MX" sz="159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B711D7-5E18-722F-6BAE-7B119EAC3D54}"/>
              </a:ext>
            </a:extLst>
          </p:cNvPr>
          <p:cNvSpPr txBox="1"/>
          <p:nvPr/>
        </p:nvSpPr>
        <p:spPr>
          <a:xfrm>
            <a:off x="707401" y="5922874"/>
            <a:ext cx="10774389" cy="663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14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Castañeda-Camacho, J., Mino-Aguilar, G., Cortez, L., Gutiérrez-Arias, J. E. M., Guerrero-Castellanos, J. F., &amp; Muñoz Hernández, G. A. (2015). Montecarlo </a:t>
            </a:r>
            <a:r>
              <a:rPr kumimoji="0" lang="es-MX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Simulation</a:t>
            </a:r>
            <a:r>
              <a:rPr kumimoji="0" lang="es-MX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MX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Applied</a:t>
            </a:r>
            <a:r>
              <a:rPr kumimoji="0" lang="es-MX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MX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</a:t>
            </a:r>
            <a:r>
              <a:rPr kumimoji="0" lang="es-MX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MX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Measurement</a:t>
            </a:r>
            <a:r>
              <a:rPr kumimoji="0" lang="es-MX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MX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</a:t>
            </a:r>
            <a:r>
              <a:rPr kumimoji="0" lang="es-MX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MX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es-MX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MX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Impact</a:t>
            </a:r>
            <a:r>
              <a:rPr kumimoji="0" lang="es-MX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MX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</a:t>
            </a:r>
            <a:r>
              <a:rPr kumimoji="0" lang="es-MX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MX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es-MX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Smart </a:t>
            </a:r>
            <a:r>
              <a:rPr kumimoji="0" lang="es-MX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Antenna</a:t>
            </a:r>
            <a:r>
              <a:rPr kumimoji="0" lang="es-MX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MX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Technology</a:t>
            </a:r>
            <a:r>
              <a:rPr kumimoji="0" lang="es-MX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Digital </a:t>
            </a:r>
            <a:r>
              <a:rPr kumimoji="0" lang="es-MX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Cellular</a:t>
            </a:r>
            <a:r>
              <a:rPr kumimoji="0" lang="es-MX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MX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Systems</a:t>
            </a:r>
            <a:r>
              <a:rPr kumimoji="0" lang="es-MX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Ingeniería, Investigación y Tecnología, PP. 207–212. https://doi.org/10.1016/j.riit.2015.03.005J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F9881CED-6286-759A-53D2-3CEBC0ADEA7B}"/>
                  </a:ext>
                </a:extLst>
              </p:cNvPr>
              <p:cNvSpPr txBox="1"/>
              <p:nvPr/>
            </p:nvSpPr>
            <p:spPr>
              <a:xfrm>
                <a:off x="4014076" y="3984307"/>
                <a:ext cx="4160666" cy="1040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1169"/>
                  </a:spcBef>
                  <a:spcAft>
                    <a:spcPts val="1169"/>
                  </a:spcAft>
                  <a:buClrTx/>
                  <a:buSzTx/>
                  <a:buFontTx/>
                  <a:buNone/>
                  <a:tabLst>
                    <a:tab pos="1559075" algn="ctr"/>
                    <a:tab pos="3118150" algn="r"/>
                    <a:tab pos="1491020" algn="ctr"/>
                    <a:tab pos="1559075" algn="ctr"/>
                    <a:tab pos="2982040" algn="r"/>
                    <a:tab pos="3118150" algn="r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MX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s-MX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𝑆𝐼𝑁𝑅</m:t>
                          </m:r>
                        </m:e>
                        <m:sub>
                          <m:r>
                            <a:rPr kumimoji="0" lang="es-MX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s-MX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s-MX" sz="2800" b="0" i="1" u="none" strike="noStrike" kern="1200" cap="none" spc="-5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s-MX" sz="2800" b="0" i="1" u="none" strike="noStrike" kern="1200" cap="none" spc="-5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𝑆𝑟𝑥</m:t>
                              </m:r>
                            </m:e>
                            <m:sub>
                              <m:r>
                                <a:rPr kumimoji="0" lang="es-MX" sz="2800" b="0" i="1" u="none" strike="noStrike" kern="1200" cap="none" spc="-5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s-MX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s-E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s-E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Symbol" panose="05050102010706020507" pitchFamily="18" charset="2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s-MX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s-E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𝐶𝐶𝐼</m:t>
                              </m:r>
                            </m:e>
                            <m:sub>
                              <m:r>
                                <a:rPr kumimoji="0" lang="es-MX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Symbol" panose="05050102010706020507" pitchFamily="18" charset="2"/>
                        </a:rPr>
                        <m:t>						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F9881CED-6286-759A-53D2-3CEBC0ADE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076" y="3984307"/>
                <a:ext cx="4160666" cy="1040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1BC113D8-50F2-0479-24F6-4274ACC90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0F88E68-D2AB-513B-88B7-446876508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Simulación del esquema NOMA</a:t>
            </a:r>
          </a:p>
        </p:txBody>
      </p:sp>
    </p:spTree>
    <p:extLst>
      <p:ext uri="{BB962C8B-B14F-4D97-AF65-F5344CB8AC3E}">
        <p14:creationId xmlns:p14="http://schemas.microsoft.com/office/powerpoint/2010/main" val="671803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622E81-8FCA-B52F-8D98-133287E08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67DCBF8-4C1F-7E12-3BCE-C779687B3931}"/>
              </a:ext>
            </a:extLst>
          </p:cNvPr>
          <p:cNvSpPr txBox="1"/>
          <p:nvPr/>
        </p:nvSpPr>
        <p:spPr>
          <a:xfrm>
            <a:off x="2739496" y="5897928"/>
            <a:ext cx="6709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15.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Porcentaje de BER vs desviación estándar de AWGN para U1 (trazo azul) y para U2 (trazo rojo)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14BAF20-E465-3FBB-8542-DF1889C48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75" y="1174202"/>
            <a:ext cx="6438264" cy="4723726"/>
          </a:xfrm>
          <a:prstGeom prst="rect">
            <a:avLst/>
          </a:prstGeom>
        </p:spPr>
      </p:pic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516012C3-2A0E-F0AF-7E80-F1F57BEE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FB1B401-2F39-6030-31DE-564F9AD2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Simulación del esquema NOMA</a:t>
            </a:r>
          </a:p>
        </p:txBody>
      </p:sp>
    </p:spTree>
    <p:extLst>
      <p:ext uri="{BB962C8B-B14F-4D97-AF65-F5344CB8AC3E}">
        <p14:creationId xmlns:p14="http://schemas.microsoft.com/office/powerpoint/2010/main" val="4125584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68A9EC-FE65-400C-FB90-95BDBAA65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4F1C62B-7D08-9F38-5581-964CB8E11739}"/>
              </a:ext>
            </a:extLst>
          </p:cNvPr>
          <p:cNvSpPr txBox="1"/>
          <p:nvPr/>
        </p:nvSpPr>
        <p:spPr>
          <a:xfrm>
            <a:off x="150727" y="5543985"/>
            <a:ext cx="58058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16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(a). SINR vs desviación estándar de AWGN para U1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90DBF1-C45F-1740-8492-3E17D5361675}"/>
              </a:ext>
            </a:extLst>
          </p:cNvPr>
          <p:cNvSpPr txBox="1"/>
          <p:nvPr/>
        </p:nvSpPr>
        <p:spPr>
          <a:xfrm>
            <a:off x="6233844" y="5543985"/>
            <a:ext cx="58058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16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(b). SINR vs desviación estándar de AWGN para U2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D826ACE-695A-4F8D-1D8F-04CAA3D0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7" y="1294794"/>
            <a:ext cx="5805838" cy="407162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5C0E32B-F622-0849-5879-C460BE798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844" y="1294794"/>
            <a:ext cx="5805838" cy="4071627"/>
          </a:xfrm>
          <a:prstGeom prst="rect">
            <a:avLst/>
          </a:prstGeom>
        </p:spPr>
      </p:pic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22977A94-E4D7-64A1-F66E-D02503601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5BD800D-5E2A-8C04-9E29-F7CDE4549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Simulación del esquema NOMA</a:t>
            </a:r>
          </a:p>
        </p:txBody>
      </p:sp>
    </p:spTree>
    <p:extLst>
      <p:ext uri="{BB962C8B-B14F-4D97-AF65-F5344CB8AC3E}">
        <p14:creationId xmlns:p14="http://schemas.microsoft.com/office/powerpoint/2010/main" val="640444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4BC912-2709-F5BB-0EB0-5A1937A2C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C081BD0-0CC3-B267-ECA1-60A313D6D2C2}"/>
              </a:ext>
            </a:extLst>
          </p:cNvPr>
          <p:cNvSpPr txBox="1"/>
          <p:nvPr/>
        </p:nvSpPr>
        <p:spPr>
          <a:xfrm>
            <a:off x="149133" y="5333602"/>
            <a:ext cx="58074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17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(a). Relación entre el porcentaje de BER y SINR para U1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90DE3C-B3EB-6B98-EB66-CF2875022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4" y="1349527"/>
            <a:ext cx="5807431" cy="3779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027A87-4837-2AE1-09F6-2866AFB2D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844" y="1349527"/>
            <a:ext cx="5807434" cy="3780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DD2414C-3668-D0E2-3788-79B41A2C8B00}"/>
              </a:ext>
            </a:extLst>
          </p:cNvPr>
          <p:cNvSpPr txBox="1"/>
          <p:nvPr/>
        </p:nvSpPr>
        <p:spPr>
          <a:xfrm>
            <a:off x="6233847" y="5333601"/>
            <a:ext cx="58074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17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(b). Relación entre el porcentaje de BER y SINR para U2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D6439C24-DA2F-18D0-CF12-5CCBB54DA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C586A180-8AA0-CF8A-38EF-FF4131ADE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Simulación del esquema NOMA</a:t>
            </a:r>
          </a:p>
        </p:txBody>
      </p:sp>
    </p:spTree>
    <p:extLst>
      <p:ext uri="{BB962C8B-B14F-4D97-AF65-F5344CB8AC3E}">
        <p14:creationId xmlns:p14="http://schemas.microsoft.com/office/powerpoint/2010/main" val="317929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76DD4E-4589-566A-FDED-B75DF218A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5CEEE4E3-BAA5-C2E3-E035-ADD2594DF545}"/>
              </a:ext>
            </a:extLst>
          </p:cNvPr>
          <p:cNvSpPr txBox="1">
            <a:spLocks/>
          </p:cNvSpPr>
          <p:nvPr/>
        </p:nvSpPr>
        <p:spPr>
          <a:xfrm>
            <a:off x="1305128" y="2300571"/>
            <a:ext cx="9581744" cy="22568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Trabajos sobre NOMA realizados y en desarrollo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84D3EEF-CACC-4A25-F760-ABB72F34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28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E8647-D7DA-34C4-A611-1A75201E4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F7D2BC1D-B7CB-FB42-F997-D7BFC6167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Trabajos sobre NOMA realizados y en desarrollo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84DC885-37CB-D471-E2E6-710863AD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D0B4DB-A776-DDE5-415B-9C952890E9B6}"/>
              </a:ext>
            </a:extLst>
          </p:cNvPr>
          <p:cNvSpPr txBox="1"/>
          <p:nvPr/>
        </p:nvSpPr>
        <p:spPr>
          <a:xfrm>
            <a:off x="1438278" y="6087354"/>
            <a:ext cx="9312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18. Esquema de acceso implementado en la tarjeta DE0-nano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65ADB6-3048-8A43-3F51-700A0E2FB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469" y="938568"/>
            <a:ext cx="7267062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28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E8647-D7DA-34C4-A611-1A75201E4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84DC885-37CB-D471-E2E6-710863AD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D0B4DB-A776-DDE5-415B-9C952890E9B6}"/>
              </a:ext>
            </a:extLst>
          </p:cNvPr>
          <p:cNvSpPr txBox="1"/>
          <p:nvPr/>
        </p:nvSpPr>
        <p:spPr>
          <a:xfrm>
            <a:off x="1438278" y="6087354"/>
            <a:ext cx="9312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19. La tarjeta DE0-nano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263B84-27F4-1112-BA68-D3CEB3850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267" y="1472405"/>
            <a:ext cx="5439466" cy="391318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D250AC19-9A08-9199-FF6A-FABACECF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Trabajos sobre NOMA realizados y en desarrollo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045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E8647-D7DA-34C4-A611-1A75201E4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84DC885-37CB-D471-E2E6-710863AD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D0B4DB-A776-DDE5-415B-9C952890E9B6}"/>
              </a:ext>
            </a:extLst>
          </p:cNvPr>
          <p:cNvSpPr txBox="1"/>
          <p:nvPr/>
        </p:nvSpPr>
        <p:spPr>
          <a:xfrm>
            <a:off x="1438278" y="6087354"/>
            <a:ext cx="9312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20. Señales digitales moduladas en QPSK con diferentes amplitudes.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0D7DCDD-42C0-103C-7210-3A6563AB0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785" y="1075897"/>
            <a:ext cx="6360430" cy="470620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21511AF-B2A2-796F-FD55-D9BDEFA81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Trabajos sobre NOMA realizados y en desarrollo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91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E8647-D7DA-34C4-A611-1A75201E4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84DC885-37CB-D471-E2E6-710863AD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D0B4DB-A776-DDE5-415B-9C952890E9B6}"/>
              </a:ext>
            </a:extLst>
          </p:cNvPr>
          <p:cNvSpPr txBox="1"/>
          <p:nvPr/>
        </p:nvSpPr>
        <p:spPr>
          <a:xfrm>
            <a:off x="1438278" y="6087354"/>
            <a:ext cx="9312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21. Señal NOMA entregada por la tarjeta DE0-nano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72407B-D3B7-62D8-8D87-D24503512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139" y="1086015"/>
            <a:ext cx="6341722" cy="468596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203645D-7A02-1950-4849-BDAA38DA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Trabajos sobre NOMA realizados y en desarrollo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803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76DD4E-4589-566A-FDED-B75DF218A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5CEEE4E3-BAA5-C2E3-E035-ADD2594DF545}"/>
              </a:ext>
            </a:extLst>
          </p:cNvPr>
          <p:cNvSpPr txBox="1">
            <a:spLocks/>
          </p:cNvSpPr>
          <p:nvPr/>
        </p:nvSpPr>
        <p:spPr>
          <a:xfrm>
            <a:off x="3244145" y="2859892"/>
            <a:ext cx="5703709" cy="1138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Introducción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84D3EEF-CACC-4A25-F760-ABB72F34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022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E8647-D7DA-34C4-A611-1A75201E4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B62AC8D-CE8F-3B75-18FE-509A5C9C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47" y="925390"/>
            <a:ext cx="10528705" cy="525520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84DC885-37CB-D471-E2E6-710863AD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D0B4DB-A776-DDE5-415B-9C952890E9B6}"/>
              </a:ext>
            </a:extLst>
          </p:cNvPr>
          <p:cNvSpPr txBox="1"/>
          <p:nvPr/>
        </p:nvSpPr>
        <p:spPr>
          <a:xfrm>
            <a:off x="792065" y="6211396"/>
            <a:ext cx="10303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22. Simulación del sistema electro óptico de transmisión para dos usuarios.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2438881-2416-3BAE-53F1-9134FE46651E}"/>
              </a:ext>
            </a:extLst>
          </p:cNvPr>
          <p:cNvSpPr txBox="1"/>
          <p:nvPr/>
        </p:nvSpPr>
        <p:spPr>
          <a:xfrm>
            <a:off x="5204297" y="1608744"/>
            <a:ext cx="1478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(Puede extenderse hasta 40 Km)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BE3E116-1F2C-C93A-63C4-1D37A56B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Trabajos sobre NOMA realizados y en desarrollo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170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E8647-D7DA-34C4-A611-1A75201E4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84DC885-37CB-D471-E2E6-710863AD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D0B4DB-A776-DDE5-415B-9C952890E9B6}"/>
              </a:ext>
            </a:extLst>
          </p:cNvPr>
          <p:cNvSpPr txBox="1"/>
          <p:nvPr/>
        </p:nvSpPr>
        <p:spPr>
          <a:xfrm>
            <a:off x="1438278" y="6087354"/>
            <a:ext cx="9312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23. Esquema de acceso NOMA para tres usuarios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3A2ACE3-38DB-2640-05A7-03AB5430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Trabajos sobre NOMA realizados y en desarrollo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5FFC18E-770E-8F5C-47E7-D3EA949C3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286" y="1064272"/>
            <a:ext cx="8086244" cy="4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79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E8647-D7DA-34C4-A611-1A75201E4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84DC885-37CB-D471-E2E6-710863AD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D0B4DB-A776-DDE5-415B-9C952890E9B6}"/>
              </a:ext>
            </a:extLst>
          </p:cNvPr>
          <p:cNvSpPr txBox="1"/>
          <p:nvPr/>
        </p:nvSpPr>
        <p:spPr>
          <a:xfrm>
            <a:off x="1438278" y="6087354"/>
            <a:ext cx="9312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24. Esquema de acceso NOMA para n usuarios.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40B70BE-6DE3-E8BA-D327-17BF2BECE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Trabajos sobre NOMA realizados y en desarrollo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5D0594B-B8DF-CA73-44C1-E2FDD3AB3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286" y="1067491"/>
            <a:ext cx="8086244" cy="487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45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E8647-D7DA-34C4-A611-1A75201E4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84DC885-37CB-D471-E2E6-710863AD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D0B4DB-A776-DDE5-415B-9C952890E9B6}"/>
              </a:ext>
            </a:extLst>
          </p:cNvPr>
          <p:cNvSpPr txBox="1"/>
          <p:nvPr/>
        </p:nvSpPr>
        <p:spPr>
          <a:xfrm>
            <a:off x="1438278" y="6087354"/>
            <a:ext cx="9312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25. Tarjetas USRP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Ettus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(a) B200mini, (b) B210.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62BF661-BEF7-DD2E-3869-6B1E0B717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0" y="1572284"/>
            <a:ext cx="4698783" cy="38681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217054E-2E41-E348-44C7-030CB70DF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09" y="1962739"/>
            <a:ext cx="4931918" cy="308726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7D2F54-49C0-38CF-A1ED-CB4043D2C558}"/>
              </a:ext>
            </a:extLst>
          </p:cNvPr>
          <p:cNvSpPr txBox="1"/>
          <p:nvPr/>
        </p:nvSpPr>
        <p:spPr>
          <a:xfrm>
            <a:off x="1141410" y="5533074"/>
            <a:ext cx="4698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(a)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69AE267-330D-04A3-6B27-C1337AD9C7A3}"/>
              </a:ext>
            </a:extLst>
          </p:cNvPr>
          <p:cNvSpPr txBox="1"/>
          <p:nvPr/>
        </p:nvSpPr>
        <p:spPr>
          <a:xfrm>
            <a:off x="6351808" y="5533074"/>
            <a:ext cx="4931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(b)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A8B9BB6-71EE-0377-56DB-8691E9F3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Trabajos sobre NOMA realizados y en desarrollo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546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2E8647-D7DA-34C4-A611-1A75201E4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84DC885-37CB-D471-E2E6-710863AD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4AF4D54-EC25-0F21-0B39-62B541BC074E}"/>
              </a:ext>
            </a:extLst>
          </p:cNvPr>
          <p:cNvSpPr/>
          <p:nvPr/>
        </p:nvSpPr>
        <p:spPr>
          <a:xfrm>
            <a:off x="282050" y="1238288"/>
            <a:ext cx="11752634" cy="473972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57150"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B9BCC9B-5C32-3ECD-0953-262EB1166E34}"/>
              </a:ext>
            </a:extLst>
          </p:cNvPr>
          <p:cNvSpPr/>
          <p:nvPr/>
        </p:nvSpPr>
        <p:spPr>
          <a:xfrm>
            <a:off x="460705" y="2058749"/>
            <a:ext cx="1284051" cy="33074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 1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969B99A-F0CC-B240-31B8-67E84A1103C2}"/>
              </a:ext>
            </a:extLst>
          </p:cNvPr>
          <p:cNvSpPr/>
          <p:nvPr/>
        </p:nvSpPr>
        <p:spPr>
          <a:xfrm>
            <a:off x="460705" y="2613225"/>
            <a:ext cx="1284051" cy="33074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 2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B523852-248E-9527-F651-84904ED9C032}"/>
              </a:ext>
            </a:extLst>
          </p:cNvPr>
          <p:cNvSpPr/>
          <p:nvPr/>
        </p:nvSpPr>
        <p:spPr>
          <a:xfrm>
            <a:off x="460705" y="3167701"/>
            <a:ext cx="1284051" cy="33074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 3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754458E-FBEF-927D-DEF8-74F858F46C23}"/>
              </a:ext>
            </a:extLst>
          </p:cNvPr>
          <p:cNvSpPr/>
          <p:nvPr/>
        </p:nvSpPr>
        <p:spPr>
          <a:xfrm>
            <a:off x="460705" y="4302204"/>
            <a:ext cx="1284051" cy="33074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 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8500701-57E6-BC0C-40DC-5D3A544A2162}"/>
              </a:ext>
            </a:extLst>
          </p:cNvPr>
          <p:cNvSpPr txBox="1"/>
          <p:nvPr/>
        </p:nvSpPr>
        <p:spPr>
          <a:xfrm rot="5400000">
            <a:off x="741894" y="3734094"/>
            <a:ext cx="721672" cy="40011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·  ·  ·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B129AA2-824B-D1A9-DEB7-E1CCB4DF9688}"/>
              </a:ext>
            </a:extLst>
          </p:cNvPr>
          <p:cNvSpPr/>
          <p:nvPr/>
        </p:nvSpPr>
        <p:spPr>
          <a:xfrm>
            <a:off x="2499898" y="2740229"/>
            <a:ext cx="1284051" cy="114782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Acoplamiento de señales</a:t>
            </a:r>
          </a:p>
        </p:txBody>
      </p: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093B3885-DEF1-F12C-AA0E-0C2B55CE9634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744756" y="2224119"/>
            <a:ext cx="747073" cy="629558"/>
          </a:xfrm>
          <a:prstGeom prst="bentConnector3">
            <a:avLst>
              <a:gd name="adj1" fmla="val 5781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4C61E4D2-DA54-773B-F733-DA1896D79717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744756" y="2778595"/>
            <a:ext cx="747073" cy="330740"/>
          </a:xfrm>
          <a:prstGeom prst="bentConnector3">
            <a:avLst>
              <a:gd name="adj1" fmla="val 3437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id="{967DCA48-C34D-D558-A29F-078E60BB834A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1744756" y="3809594"/>
            <a:ext cx="755142" cy="65798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7AD2BFC-6BE0-AD48-6932-6D2243D3FDB1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744756" y="3333071"/>
            <a:ext cx="74707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79CF4F5-CD4E-CFDC-C2D6-B2688C212335}"/>
              </a:ext>
            </a:extLst>
          </p:cNvPr>
          <p:cNvSpPr/>
          <p:nvPr/>
        </p:nvSpPr>
        <p:spPr>
          <a:xfrm>
            <a:off x="4079467" y="1487158"/>
            <a:ext cx="7686836" cy="4360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DB880D5-62C7-F469-0BE1-76E97DA8895F}"/>
              </a:ext>
            </a:extLst>
          </p:cNvPr>
          <p:cNvSpPr/>
          <p:nvPr/>
        </p:nvSpPr>
        <p:spPr>
          <a:xfrm>
            <a:off x="9173266" y="1689121"/>
            <a:ext cx="2349610" cy="3768384"/>
          </a:xfrm>
          <a:prstGeom prst="rect">
            <a:avLst/>
          </a:prstGeom>
          <a:solidFill>
            <a:schemeClr val="bg2"/>
          </a:solidFill>
          <a:ln w="38100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8DFAE067-D9FC-D361-DBF5-EA25400D0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025" y="2464270"/>
            <a:ext cx="393099" cy="82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0EBD8ED1-606F-27C3-FB6C-D1F83A9BD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74" y="4043807"/>
            <a:ext cx="393099" cy="82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325AAAFF-92C1-4F97-6467-BF58F5398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837" y="1944961"/>
            <a:ext cx="393099" cy="82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F0E29167-93BA-5B75-B03E-B3D636DAB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487" y="3391793"/>
            <a:ext cx="393099" cy="82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2E09D8D8-36E6-4E71-1E9A-4F02673958FD}"/>
              </a:ext>
            </a:extLst>
          </p:cNvPr>
          <p:cNvSpPr txBox="1"/>
          <p:nvPr/>
        </p:nvSpPr>
        <p:spPr>
          <a:xfrm>
            <a:off x="10129390" y="4754460"/>
            <a:ext cx="14061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Aspersores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76504FA-D104-399F-B4A3-BF252D0EC8EC}"/>
              </a:ext>
            </a:extLst>
          </p:cNvPr>
          <p:cNvSpPr txBox="1"/>
          <p:nvPr/>
        </p:nvSpPr>
        <p:spPr>
          <a:xfrm>
            <a:off x="9600926" y="3285232"/>
            <a:ext cx="4092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C91345B-5FCF-E611-56B4-2A0610D6EB9F}"/>
              </a:ext>
            </a:extLst>
          </p:cNvPr>
          <p:cNvSpPr txBox="1"/>
          <p:nvPr/>
        </p:nvSpPr>
        <p:spPr>
          <a:xfrm>
            <a:off x="10627837" y="2758621"/>
            <a:ext cx="4092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7DD6539-2B81-82F4-86F0-1FB9BF36F0B0}"/>
              </a:ext>
            </a:extLst>
          </p:cNvPr>
          <p:cNvSpPr txBox="1"/>
          <p:nvPr/>
        </p:nvSpPr>
        <p:spPr>
          <a:xfrm>
            <a:off x="10627837" y="4202590"/>
            <a:ext cx="4092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6290C17-CA0A-054D-B2CE-D90A9948A948}"/>
              </a:ext>
            </a:extLst>
          </p:cNvPr>
          <p:cNvSpPr txBox="1"/>
          <p:nvPr/>
        </p:nvSpPr>
        <p:spPr>
          <a:xfrm>
            <a:off x="9585078" y="4870857"/>
            <a:ext cx="4092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240D3890-62D9-B0F8-5EBE-78E3AF8AEC19}"/>
              </a:ext>
            </a:extLst>
          </p:cNvPr>
          <p:cNvCxnSpPr>
            <a:cxnSpLocks/>
          </p:cNvCxnSpPr>
          <p:nvPr/>
        </p:nvCxnSpPr>
        <p:spPr>
          <a:xfrm>
            <a:off x="3802158" y="2793805"/>
            <a:ext cx="519453" cy="63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567AAD9-AAFE-E308-B7B3-E869CA0A4370}"/>
              </a:ext>
            </a:extLst>
          </p:cNvPr>
          <p:cNvSpPr txBox="1"/>
          <p:nvPr/>
        </p:nvSpPr>
        <p:spPr>
          <a:xfrm rot="5400000">
            <a:off x="3698993" y="3396021"/>
            <a:ext cx="506870" cy="338554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· · ·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D70AC8D5-3684-4C4C-8ADF-02378AA7E873}"/>
              </a:ext>
            </a:extLst>
          </p:cNvPr>
          <p:cNvSpPr/>
          <p:nvPr/>
        </p:nvSpPr>
        <p:spPr>
          <a:xfrm>
            <a:off x="4321611" y="2569467"/>
            <a:ext cx="1787307" cy="148934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Esquema de acceso NOMA para n usuarios implementado en USRP</a:t>
            </a:r>
          </a:p>
        </p:txBody>
      </p:sp>
      <p:pic>
        <p:nvPicPr>
          <p:cNvPr id="34" name="Gráfico 33" descr="Torre de telecomunicaciones con relleno sólido">
            <a:extLst>
              <a:ext uri="{FF2B5EF4-FFF2-40B4-BE49-F238E27FC236}">
                <a16:creationId xmlns:a16="http://schemas.microsoft.com/office/drawing/2014/main" id="{DD3C3CAE-8849-1797-6E4F-E2DD05E6F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0954" y="2712084"/>
            <a:ext cx="1037941" cy="1155366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65D3B743-33C9-F928-077A-934C8320A92B}"/>
              </a:ext>
            </a:extLst>
          </p:cNvPr>
          <p:cNvSpPr txBox="1"/>
          <p:nvPr/>
        </p:nvSpPr>
        <p:spPr>
          <a:xfrm>
            <a:off x="6066830" y="2192775"/>
            <a:ext cx="1406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Antena transmisora</a:t>
            </a:r>
          </a:p>
        </p:txBody>
      </p:sp>
      <p:sp>
        <p:nvSpPr>
          <p:cNvPr id="36" name="Flecha: a la derecha 35">
            <a:extLst>
              <a:ext uri="{FF2B5EF4-FFF2-40B4-BE49-F238E27FC236}">
                <a16:creationId xmlns:a16="http://schemas.microsoft.com/office/drawing/2014/main" id="{87B70F6E-645C-8529-3386-C89375385F0F}"/>
              </a:ext>
            </a:extLst>
          </p:cNvPr>
          <p:cNvSpPr/>
          <p:nvPr/>
        </p:nvSpPr>
        <p:spPr>
          <a:xfrm>
            <a:off x="7100474" y="3107781"/>
            <a:ext cx="1897056" cy="425174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6F4B528-6C2A-EC5D-9A56-87F75DF21784}"/>
              </a:ext>
            </a:extLst>
          </p:cNvPr>
          <p:cNvSpPr txBox="1"/>
          <p:nvPr/>
        </p:nvSpPr>
        <p:spPr>
          <a:xfrm>
            <a:off x="7092405" y="3529153"/>
            <a:ext cx="1897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Transmisión de datos por medio inalámbrico</a:t>
            </a: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5D317973-AC1A-B739-32EC-842C34AE151B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6108918" y="3314141"/>
            <a:ext cx="465002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797FCECD-23BB-B483-952B-29AD63553C22}"/>
              </a:ext>
            </a:extLst>
          </p:cNvPr>
          <p:cNvCxnSpPr>
            <a:cxnSpLocks/>
          </p:cNvCxnSpPr>
          <p:nvPr/>
        </p:nvCxnSpPr>
        <p:spPr>
          <a:xfrm>
            <a:off x="3810227" y="3040300"/>
            <a:ext cx="5113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605C9FD-559A-0E51-6831-FB89E22AD74E}"/>
              </a:ext>
            </a:extLst>
          </p:cNvPr>
          <p:cNvCxnSpPr>
            <a:cxnSpLocks/>
            <a:stCxn id="13" idx="3"/>
            <a:endCxn id="33" idx="1"/>
          </p:cNvCxnSpPr>
          <p:nvPr/>
        </p:nvCxnSpPr>
        <p:spPr>
          <a:xfrm>
            <a:off x="3783949" y="3314141"/>
            <a:ext cx="5376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EBA757EB-FC25-EB49-D852-9887E2956664}"/>
              </a:ext>
            </a:extLst>
          </p:cNvPr>
          <p:cNvCxnSpPr>
            <a:cxnSpLocks/>
          </p:cNvCxnSpPr>
          <p:nvPr/>
        </p:nvCxnSpPr>
        <p:spPr>
          <a:xfrm>
            <a:off x="3783949" y="3800262"/>
            <a:ext cx="5376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agen 41">
            <a:extLst>
              <a:ext uri="{FF2B5EF4-FFF2-40B4-BE49-F238E27FC236}">
                <a16:creationId xmlns:a16="http://schemas.microsoft.com/office/drawing/2014/main" id="{BEAE52EC-97EE-63CE-A42B-1761A3CBA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787" y="4369730"/>
            <a:ext cx="1897056" cy="1324592"/>
          </a:xfrm>
          <a:prstGeom prst="rect">
            <a:avLst/>
          </a:prstGeom>
        </p:spPr>
      </p:pic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196CE1D2-C918-79F6-8FCC-85F040C8B245}"/>
              </a:ext>
            </a:extLst>
          </p:cNvPr>
          <p:cNvCxnSpPr>
            <a:cxnSpLocks/>
            <a:stCxn id="42" idx="0"/>
          </p:cNvCxnSpPr>
          <p:nvPr/>
        </p:nvCxnSpPr>
        <p:spPr>
          <a:xfrm flipH="1" flipV="1">
            <a:off x="6294735" y="3405954"/>
            <a:ext cx="2580" cy="963776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850297F-E3D9-40B5-233F-053ACF208F79}"/>
              </a:ext>
            </a:extLst>
          </p:cNvPr>
          <p:cNvSpPr txBox="1"/>
          <p:nvPr/>
        </p:nvSpPr>
        <p:spPr>
          <a:xfrm>
            <a:off x="4121706" y="1606407"/>
            <a:ext cx="3379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TRANSMISIÓN Y RECEPCIÓN NOMA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3879757-35C5-BC9E-FB9C-C0359746B9BF}"/>
              </a:ext>
            </a:extLst>
          </p:cNvPr>
          <p:cNvSpPr txBox="1"/>
          <p:nvPr/>
        </p:nvSpPr>
        <p:spPr>
          <a:xfrm>
            <a:off x="1438278" y="6087354"/>
            <a:ext cx="9312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26. Propuesta del proyecto de posdoctorado.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704BB1E-9859-AA67-37A3-21B9D9988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Trabajos sobre NOMA realizados y en desarrollo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817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1CDECF-FCF9-FB03-D724-FDBC68773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C70003CF-A308-C0CB-EAE1-3839F642C7BB}"/>
              </a:ext>
            </a:extLst>
          </p:cNvPr>
          <p:cNvSpPr txBox="1">
            <a:spLocks/>
          </p:cNvSpPr>
          <p:nvPr/>
        </p:nvSpPr>
        <p:spPr>
          <a:xfrm>
            <a:off x="2558218" y="2878364"/>
            <a:ext cx="7072388" cy="11012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FA534"/>
              </a:buClr>
              <a:buSzPct val="100000"/>
              <a:buNone/>
              <a:tabLst/>
              <a:defRPr/>
            </a:pPr>
            <a:r>
              <a:rPr kumimoji="0" lang="es-ES" sz="6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Conclusión general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BCDBAEE-8454-D99E-AC10-24B5B295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491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D8936314-6FF3-4C8F-8649-BC9F1414A9A6}"/>
              </a:ext>
            </a:extLst>
          </p:cNvPr>
          <p:cNvSpPr txBox="1">
            <a:spLocks/>
          </p:cNvSpPr>
          <p:nvPr/>
        </p:nvSpPr>
        <p:spPr>
          <a:xfrm>
            <a:off x="707460" y="117893"/>
            <a:ext cx="10777080" cy="5700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-5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</a:t>
            </a:r>
            <a:r>
              <a:rPr kumimoji="0" lang="es-MX" sz="2800" b="0" i="0" u="none" strike="noStrike" kern="1200" cap="none" spc="-5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onclusión</a:t>
            </a:r>
            <a:endParaRPr kumimoji="0" lang="es-MX" sz="2800" b="0" i="0" u="none" strike="noStrike" kern="1200" cap="none" spc="-5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11016DF-A725-4F81-887A-C9CCD1676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1" y="1220140"/>
            <a:ext cx="11286837" cy="4417720"/>
          </a:xfrm>
        </p:spPr>
        <p:txBody>
          <a:bodyPr>
            <a:noAutofit/>
          </a:bodyPr>
          <a:lstStyle/>
          <a:p>
            <a:pPr algn="just"/>
            <a:r>
              <a:rPr lang="es-MX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esquema NOMA es una solución tecnológica para incrementar el número de usuarios en las redes de telecomunicaciones actuales y a futuro. </a:t>
            </a:r>
          </a:p>
          <a:p>
            <a:pPr algn="just"/>
            <a:r>
              <a:rPr lang="es-MX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desempeño de las etapas inalámbricas se evaluó mediante simulaciones computacionales y pruebas probabilísticas.</a:t>
            </a:r>
          </a:p>
          <a:p>
            <a:pPr algn="just"/>
            <a:r>
              <a:rPr lang="es-MX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NOMA se encuentra en desarrollo a nivel global y está pensado para ser implementado en las próximas generaciones de telefonía celular e internet inalámbrico (5G, 6G e </a:t>
            </a:r>
            <a:r>
              <a:rPr lang="es-MX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IoT</a:t>
            </a:r>
            <a:r>
              <a:rPr lang="es-MX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s-MX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NOMA no se limita a lo anterior; sus potenciales aplicaciones incluyen transmisión de señales de sensores y comunicación entre vehículos tripulados o no tripulados, entre otras.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FD086FB-E6F1-83BB-3C24-32EA7F721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358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FA398A7-0903-830C-D39A-7F8EEB31E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9BEB924E-48DF-3A9F-2DD9-F5655A113CCC}"/>
              </a:ext>
            </a:extLst>
          </p:cNvPr>
          <p:cNvSpPr txBox="1">
            <a:spLocks/>
          </p:cNvSpPr>
          <p:nvPr/>
        </p:nvSpPr>
        <p:spPr>
          <a:xfrm>
            <a:off x="1" y="1357562"/>
            <a:ext cx="12191999" cy="1012054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u="sng" dirty="0" err="1">
                <a:solidFill>
                  <a:schemeClr val="bg1"/>
                </a:solidFill>
              </a:rPr>
              <a:t>Muchas</a:t>
            </a:r>
            <a:r>
              <a:rPr lang="en-US" sz="6000" b="1" u="sng" dirty="0">
                <a:solidFill>
                  <a:schemeClr val="bg1"/>
                </a:solidFill>
              </a:rPr>
              <a:t> gracias </a:t>
            </a:r>
            <a:r>
              <a:rPr lang="en-US" sz="6000" b="1" u="sng" dirty="0" err="1">
                <a:solidFill>
                  <a:schemeClr val="bg1"/>
                </a:solidFill>
              </a:rPr>
              <a:t>por</a:t>
            </a:r>
            <a:r>
              <a:rPr lang="en-US" sz="6000" b="1" u="sng" dirty="0">
                <a:solidFill>
                  <a:schemeClr val="bg1"/>
                </a:solidFill>
              </a:rPr>
              <a:t> </a:t>
            </a:r>
            <a:r>
              <a:rPr lang="en-US" sz="6000" b="1" u="sng" dirty="0" err="1">
                <a:solidFill>
                  <a:schemeClr val="bg1"/>
                </a:solidFill>
              </a:rPr>
              <a:t>su</a:t>
            </a:r>
            <a:r>
              <a:rPr lang="en-US" sz="6000" b="1" u="sng" dirty="0">
                <a:solidFill>
                  <a:schemeClr val="bg1"/>
                </a:solidFill>
              </a:rPr>
              <a:t> </a:t>
            </a:r>
            <a:r>
              <a:rPr lang="en-US" sz="6000" b="1" u="sng" dirty="0" err="1">
                <a:solidFill>
                  <a:schemeClr val="bg1"/>
                </a:solidFill>
              </a:rPr>
              <a:t>atención</a:t>
            </a:r>
            <a:endParaRPr lang="es-MX" sz="6000" b="1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56E3F1-4056-7B01-AF41-1F5C95A53F5F}"/>
              </a:ext>
            </a:extLst>
          </p:cNvPr>
          <p:cNvSpPr txBox="1"/>
          <p:nvPr/>
        </p:nvSpPr>
        <p:spPr>
          <a:xfrm>
            <a:off x="3056507" y="3364345"/>
            <a:ext cx="607898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MX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Email:</a:t>
            </a:r>
          </a:p>
          <a:p>
            <a:pPr algn="ctr"/>
            <a:endParaRPr kumimoji="0" lang="es-MX" sz="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kumimoji="0" lang="es-MX" sz="3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rodrigo.cuevast@viep.com.mx</a:t>
            </a:r>
            <a:endParaRPr lang="es-MX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80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14EF8D-204F-21AE-479C-4D033CD9F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Vista aérea de una ciudad&#10;&#10;Descripción generada automáticamente">
            <a:extLst>
              <a:ext uri="{FF2B5EF4-FFF2-40B4-BE49-F238E27FC236}">
                <a16:creationId xmlns:a16="http://schemas.microsoft.com/office/drawing/2014/main" id="{57EC218D-1815-F629-3EF2-8AEA2723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CB6EDCEA-97F8-459A-4B29-B7B2D7720AA8}"/>
              </a:ext>
            </a:extLst>
          </p:cNvPr>
          <p:cNvSpPr txBox="1">
            <a:spLocks/>
          </p:cNvSpPr>
          <p:nvPr/>
        </p:nvSpPr>
        <p:spPr>
          <a:xfrm>
            <a:off x="3793459" y="122053"/>
            <a:ext cx="4605080" cy="1160724"/>
          </a:xfrm>
          <a:prstGeom prst="rect">
            <a:avLst/>
          </a:prstGeom>
          <a:ln>
            <a:noFill/>
          </a:ln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</a:rPr>
              <a:t>¿</a:t>
            </a:r>
            <a:r>
              <a:rPr lang="en-US" sz="6000" b="1" dirty="0" err="1">
                <a:solidFill>
                  <a:schemeClr val="bg1"/>
                </a:solidFill>
              </a:rPr>
              <a:t>Preguntas</a:t>
            </a:r>
            <a:r>
              <a:rPr lang="en-US" sz="6000" b="1" dirty="0">
                <a:solidFill>
                  <a:schemeClr val="bg1"/>
                </a:solidFill>
              </a:rPr>
              <a:t>?</a:t>
            </a:r>
            <a:endParaRPr lang="es-MX" sz="6000" b="1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7409BB-C1C3-6994-F90B-13F27B23B19D}"/>
              </a:ext>
            </a:extLst>
          </p:cNvPr>
          <p:cNvSpPr txBox="1"/>
          <p:nvPr/>
        </p:nvSpPr>
        <p:spPr>
          <a:xfrm>
            <a:off x="3056507" y="3364345"/>
            <a:ext cx="607898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MX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Email:</a:t>
            </a:r>
          </a:p>
          <a:p>
            <a:pPr algn="ctr"/>
            <a:endParaRPr kumimoji="0" lang="es-MX" sz="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kumimoji="0" lang="es-MX" sz="3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rodrigo.cuevast@viep.com.mx</a:t>
            </a:r>
            <a:endParaRPr lang="es-MX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5225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7B8A32-34F2-6266-9EDD-8CA2519A1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ECDD386-98B6-F62B-7EEE-2036D6E7A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737" y="489527"/>
            <a:ext cx="6656526" cy="572214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2DC7A47-C1C7-50D4-5B2D-81F219DA6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31664"/>
          </a:xfrm>
        </p:spPr>
        <p:txBody>
          <a:bodyPr>
            <a:noAutofit/>
          </a:bodyPr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APÉNDICE A: Modelos de canal inalámbrico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F7B2BD9-3733-0994-A084-1D18A18BD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B2E09A9-7C35-B4B3-C658-4970816D36EF}"/>
              </a:ext>
            </a:extLst>
          </p:cNvPr>
          <p:cNvSpPr txBox="1"/>
          <p:nvPr/>
        </p:nvSpPr>
        <p:spPr>
          <a:xfrm>
            <a:off x="0" y="6211669"/>
            <a:ext cx="1137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G. Q.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Alexánder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G. S. Cristina, &amp; H. R. Roberto Carlos, “</a:t>
            </a:r>
            <a:r>
              <a:rPr kumimoji="0" lang="es-MX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Modelos de canal inalámbricos y su aplicación al diseño de redes WiMAX,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Universidad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Pontiﬁcia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Bolivariana - Medellín. 2006,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pp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13-33</a:t>
            </a:r>
          </a:p>
        </p:txBody>
      </p:sp>
    </p:spTree>
    <p:extLst>
      <p:ext uri="{BB962C8B-B14F-4D97-AF65-F5344CB8AC3E}">
        <p14:creationId xmlns:p14="http://schemas.microsoft.com/office/powerpoint/2010/main" val="3627805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Escala de tiempo&#10;&#10;Descripción generada automáticamente">
            <a:extLst>
              <a:ext uri="{FF2B5EF4-FFF2-40B4-BE49-F238E27FC236}">
                <a16:creationId xmlns:a16="http://schemas.microsoft.com/office/drawing/2014/main" id="{F5070813-3CBA-8C44-6888-433071DE0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396" y="566108"/>
            <a:ext cx="9883603" cy="555952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E93A5DB-04BF-4254-9F8D-4EA16CCA04C9}"/>
              </a:ext>
            </a:extLst>
          </p:cNvPr>
          <p:cNvSpPr txBox="1"/>
          <p:nvPr/>
        </p:nvSpPr>
        <p:spPr>
          <a:xfrm>
            <a:off x="0" y="6488668"/>
            <a:ext cx="4932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https://ar.pinterest.com/pin/696158054901480975/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30A03554-CCC5-9B43-E1F8-D7FB9C00A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631664"/>
          </a:xfrm>
        </p:spPr>
        <p:txBody>
          <a:bodyPr>
            <a:normAutofit/>
          </a:bodyPr>
          <a:lstStyle/>
          <a:p>
            <a:pPr algn="ctr"/>
            <a:r>
              <a:rPr lang="es-MX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Introducción: motivación</a:t>
            </a:r>
          </a:p>
        </p:txBody>
      </p:sp>
      <p:sp>
        <p:nvSpPr>
          <p:cNvPr id="6" name="Marcador de número de diapositiva 1">
            <a:extLst>
              <a:ext uri="{FF2B5EF4-FFF2-40B4-BE49-F238E27FC236}">
                <a16:creationId xmlns:a16="http://schemas.microsoft.com/office/drawing/2014/main" id="{313ACDAC-C562-B88B-A611-8A12DFCC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78C73E-5AD4-331C-6E33-869FDBC5C050}"/>
              </a:ext>
            </a:extLst>
          </p:cNvPr>
          <p:cNvSpPr txBox="1"/>
          <p:nvPr/>
        </p:nvSpPr>
        <p:spPr>
          <a:xfrm>
            <a:off x="1143000" y="6122486"/>
            <a:ext cx="9883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1. 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810149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672D55-AFB3-A73E-5675-30FB41F11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8BA3F7A-9E04-5629-03B5-079133FAB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893"/>
            <a:ext cx="12192000" cy="631664"/>
          </a:xfrm>
        </p:spPr>
        <p:txBody>
          <a:bodyPr>
            <a:noAutofit/>
          </a:bodyPr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APÉNDICE B: Bloque cancelación de interferencia sucesiva</a:t>
            </a:r>
          </a:p>
        </p:txBody>
      </p:sp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C1F1673C-E591-005A-59D6-F58DC031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E460DA-63EB-CBD1-73B0-D11855C3F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68" y="755620"/>
            <a:ext cx="10034063" cy="580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167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723DB3-DD4D-8FCE-101E-1CF7D258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2C6F823F-ED05-361F-94B4-4FDAAE47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893"/>
            <a:ext cx="12192000" cy="631664"/>
          </a:xfrm>
        </p:spPr>
        <p:txBody>
          <a:bodyPr>
            <a:noAutofit/>
          </a:bodyPr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APÉNDICE B: Bloque cancelación de interferencia sucesiva</a:t>
            </a:r>
          </a:p>
        </p:txBody>
      </p:sp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5C8E984E-1E40-C52C-473E-C063A6DB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B160F0B-85EE-4D62-DF85-020C5000D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348" y="808040"/>
            <a:ext cx="8693304" cy="556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51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ACEB75-1249-30F4-7280-6B0F908D7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6E6D135A-A159-6DAD-F041-A0597E696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893"/>
            <a:ext cx="12192000" cy="631664"/>
          </a:xfrm>
        </p:spPr>
        <p:txBody>
          <a:bodyPr>
            <a:noAutofit/>
          </a:bodyPr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APÉNDICE B: Bloque cancelación de interferencia sucesiva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778C016-3CDB-1CC1-038B-4BA10FF4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74254BB-6AFA-4A38-B6FE-C6543D039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246" y="752821"/>
            <a:ext cx="10319508" cy="58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46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DECD9-9040-B490-3EEA-B76DF9CC3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8E028EE7-3DA7-5389-6F71-A9860398F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86154"/>
            <a:ext cx="9905998" cy="631664"/>
          </a:xfrm>
        </p:spPr>
        <p:txBody>
          <a:bodyPr>
            <a:normAutofit/>
          </a:bodyPr>
          <a:lstStyle/>
          <a:p>
            <a:pPr algn="ctr"/>
            <a:r>
              <a:rPr lang="es-MX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APÉNDICE C: 5G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0B06A1E-6D73-F378-F1C8-4965E63DE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E80E85C-B7C4-AD65-3CD3-A7616CF5C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3" y="1242152"/>
            <a:ext cx="5181366" cy="3967446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60B93830-3659-6929-AED7-E2E3063D0206}"/>
              </a:ext>
            </a:extLst>
          </p:cNvPr>
          <p:cNvSpPr txBox="1">
            <a:spLocks/>
          </p:cNvSpPr>
          <p:nvPr/>
        </p:nvSpPr>
        <p:spPr>
          <a:xfrm>
            <a:off x="0" y="5426567"/>
            <a:ext cx="12191999" cy="1183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FA53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5G es la quinta generación en la evolución de la telefonía móvil que actualmente está siendo implementada. </a:t>
            </a:r>
            <a:r>
              <a:rPr lang="es-E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ella 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 busca en lo posible la comunicación ilimitada mediante el aprovechamiento y la compatibilidad de los distintos tipos de redes existentes y el desarrollo de la tecnología para el Internet de las Cosas.</a:t>
            </a:r>
            <a:endParaRPr kumimoji="0" lang="es-MX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A633460-FEB4-690C-A4ED-0DB95FAE5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607" y="1237673"/>
            <a:ext cx="59626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289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4F1D70-566B-4739-1012-112495522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C7214D6-A78F-7A9F-8B9D-C1FCBC694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86154"/>
            <a:ext cx="9905998" cy="631664"/>
          </a:xfrm>
        </p:spPr>
        <p:txBody>
          <a:bodyPr>
            <a:normAutofit/>
          </a:bodyPr>
          <a:lstStyle/>
          <a:p>
            <a:pPr algn="ctr"/>
            <a:r>
              <a:rPr lang="es-MX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APÉNDICE C: 5G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B85C1A0-C50B-C188-C15B-A441DDAFD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E28D600-118D-F946-05F9-EC3EE0BCDAF6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2392680"/>
          <a:ext cx="8127999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23390067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331578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470923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MX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480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Velocidad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Hasta 1 Gb/</a:t>
                      </a:r>
                      <a:r>
                        <a:rPr lang="es-MX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seg</a:t>
                      </a:r>
                      <a:endParaRPr lang="es-MX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Hasta 10 Gb/</a:t>
                      </a:r>
                      <a:r>
                        <a:rPr lang="es-MX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seg</a:t>
                      </a:r>
                      <a:endParaRPr lang="es-MX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413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269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Frecuencias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Hasta 3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Hasta 100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444099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4610B26D-B600-C7B5-5C73-848957BE78B5}"/>
              </a:ext>
            </a:extLst>
          </p:cNvPr>
          <p:cNvSpPr txBox="1"/>
          <p:nvPr/>
        </p:nvSpPr>
        <p:spPr>
          <a:xfrm>
            <a:off x="0" y="6488668"/>
            <a:ext cx="4913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https://aws.amazon.com/es/what-is/5g/</a:t>
            </a:r>
          </a:p>
        </p:txBody>
      </p:sp>
    </p:spTree>
    <p:extLst>
      <p:ext uri="{BB962C8B-B14F-4D97-AF65-F5344CB8AC3E}">
        <p14:creationId xmlns:p14="http://schemas.microsoft.com/office/powerpoint/2010/main" val="22561685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8CEF1-F7EB-ACC1-93A1-311B81CB1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376B9BB0-53C5-2621-0CFE-87481E4D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6FE51C-D0E1-DAC3-67E1-69706FE9D609}"/>
              </a:ext>
            </a:extLst>
          </p:cNvPr>
          <p:cNvSpPr txBox="1"/>
          <p:nvPr/>
        </p:nvSpPr>
        <p:spPr>
          <a:xfrm>
            <a:off x="3046410" y="593099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Concepto de un esquema Fibra-Radio.</a:t>
            </a:r>
            <a:endParaRPr lang="es-MX" sz="2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6943582-2CBC-67BA-4566-23E3DBC16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84" y="1516239"/>
            <a:ext cx="11200231" cy="382552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12DC480E-D0AC-CCD2-429A-9856EE14A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86154"/>
            <a:ext cx="9905998" cy="631664"/>
          </a:xfrm>
        </p:spPr>
        <p:txBody>
          <a:bodyPr>
            <a:normAutofit/>
          </a:bodyPr>
          <a:lstStyle/>
          <a:p>
            <a:pPr algn="ctr"/>
            <a:r>
              <a:rPr lang="es-MX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APÉNDICE D: Esquema Fibra-Radio</a:t>
            </a:r>
          </a:p>
        </p:txBody>
      </p:sp>
    </p:spTree>
    <p:extLst>
      <p:ext uri="{BB962C8B-B14F-4D97-AF65-F5344CB8AC3E}">
        <p14:creationId xmlns:p14="http://schemas.microsoft.com/office/powerpoint/2010/main" val="22819483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F49D9428-31F7-3768-8EA0-91976B5D2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509F90AC-2793-818C-94BA-5918A33B1681}"/>
              </a:ext>
            </a:extLst>
          </p:cNvPr>
          <p:cNvSpPr txBox="1">
            <a:spLocks/>
          </p:cNvSpPr>
          <p:nvPr/>
        </p:nvSpPr>
        <p:spPr>
          <a:xfrm>
            <a:off x="741574" y="5851174"/>
            <a:ext cx="10705671" cy="9444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FA53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 esquema Fibra-Radio, que utiliza fibra óptica para transportar señales y entregarlas a antenas transmisoras.</a:t>
            </a:r>
            <a:endParaRPr kumimoji="0" lang="es-MX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F4A004-2316-DF5B-3024-9BF84D374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704" y="837747"/>
            <a:ext cx="7745409" cy="501342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0252989-F8B6-478E-C3E2-3E1FC683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86154"/>
            <a:ext cx="9905998" cy="631664"/>
          </a:xfrm>
        </p:spPr>
        <p:txBody>
          <a:bodyPr>
            <a:normAutofit/>
          </a:bodyPr>
          <a:lstStyle/>
          <a:p>
            <a:pPr algn="ctr"/>
            <a:r>
              <a:rPr lang="es-MX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APÉNDICE D: Esquema Fibra-Radio</a:t>
            </a:r>
          </a:p>
        </p:txBody>
      </p:sp>
    </p:spTree>
    <p:extLst>
      <p:ext uri="{BB962C8B-B14F-4D97-AF65-F5344CB8AC3E}">
        <p14:creationId xmlns:p14="http://schemas.microsoft.com/office/powerpoint/2010/main" val="40412115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87C03A-6FFB-0761-CF39-552ECD338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8C41B00-4454-ABB8-A435-8F7BCC80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01072"/>
            <a:ext cx="12192000" cy="631664"/>
          </a:xfrm>
        </p:spPr>
        <p:txBody>
          <a:bodyPr>
            <a:noAutofit/>
          </a:bodyPr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APÉNDICE E: Multiplexado óptico - WDM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279AB44-BD6F-0E34-29A9-965204D2D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EEDF31-7D08-A57E-1D79-1264FA1E2F98}"/>
              </a:ext>
            </a:extLst>
          </p:cNvPr>
          <p:cNvSpPr txBox="1"/>
          <p:nvPr/>
        </p:nvSpPr>
        <p:spPr>
          <a:xfrm>
            <a:off x="1420091" y="6488668"/>
            <a:ext cx="935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https://www.wwt.com/article/how-does-wdm-technology-work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34055D-5818-3A42-7FB3-91D66CB21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4236"/>
            <a:ext cx="12192000" cy="428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814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4847B-7F81-9598-D2B7-8588C4F8C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69D569A5-A0CD-A4E9-EED3-5D3EA1C2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599"/>
            <a:ext cx="12192000" cy="467975"/>
          </a:xfrm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APÉNDICE </a:t>
            </a:r>
            <a:r>
              <a:rPr lang="es-ES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G: Simulación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ibra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-radio: 2 usuarios por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wdm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en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optisystem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1E05B8A1-B354-8883-5A8B-57B48733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02ECA53-75DF-81E5-B463-26B7FA3B409B}"/>
              </a:ext>
            </a:extLst>
          </p:cNvPr>
          <p:cNvSpPr txBox="1"/>
          <p:nvPr/>
        </p:nvSpPr>
        <p:spPr>
          <a:xfrm>
            <a:off x="814544" y="5959483"/>
            <a:ext cx="105597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Enlace de comunicación de dos señales digitales vía fibra óptica por WDM, en el ambiente de Optisystem.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F54933-235E-4B61-FD9C-34F638E91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89" y="1193260"/>
            <a:ext cx="11841622" cy="44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457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7032BF-E83B-9EDF-CBC5-F056442C3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590FA4-16C0-9CD9-DE63-78B922886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08" y="970724"/>
            <a:ext cx="10529199" cy="52506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AF4DC27-D066-E344-3B25-19E6EA252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2A890E-4D51-0A72-45C3-A27634EF2E12}"/>
              </a:ext>
            </a:extLst>
          </p:cNvPr>
          <p:cNvSpPr txBox="1"/>
          <p:nvPr/>
        </p:nvSpPr>
        <p:spPr>
          <a:xfrm>
            <a:off x="970291" y="6266679"/>
            <a:ext cx="10248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Esquema Fibra-Radio de dos canales con WDM.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C0B14A-0041-6A84-9886-D4752D876B4B}"/>
              </a:ext>
            </a:extLst>
          </p:cNvPr>
          <p:cNvSpPr txBox="1"/>
          <p:nvPr/>
        </p:nvSpPr>
        <p:spPr>
          <a:xfrm>
            <a:off x="5077837" y="1562572"/>
            <a:ext cx="1478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(Puede extenderse hasta 40 Km)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EB5C787-E3C9-FA40-ECB8-DC9E21569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599"/>
            <a:ext cx="12192000" cy="467975"/>
          </a:xfrm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APÉNDICE </a:t>
            </a:r>
            <a:r>
              <a:rPr lang="es-ES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G: Simulación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ibra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-radio: 2 usuarios por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wdm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en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optisystem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503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79994B-3FBC-3DD8-F829-8E9EE9BF5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AD171A1-8306-8268-5609-9C91778A90B0}"/>
              </a:ext>
            </a:extLst>
          </p:cNvPr>
          <p:cNvSpPr txBox="1">
            <a:spLocks/>
          </p:cNvSpPr>
          <p:nvPr/>
        </p:nvSpPr>
        <p:spPr>
          <a:xfrm>
            <a:off x="743164" y="2816635"/>
            <a:ext cx="10705671" cy="12247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FA53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s-MX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Esquema de acceso NOMA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4F26F97-26E1-88E4-22E9-6B97B205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50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2AD649-EC4D-7915-9FA2-4A3ABA518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5233C2A6-4E5C-5D6F-5E72-0451BFD43027}"/>
              </a:ext>
            </a:extLst>
          </p:cNvPr>
          <p:cNvSpPr txBox="1"/>
          <p:nvPr/>
        </p:nvSpPr>
        <p:spPr>
          <a:xfrm>
            <a:off x="1229439" y="3367460"/>
            <a:ext cx="4616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(a). Secuencia de bits generada para U1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5EB51BB-86D1-1994-A137-76AEA36FF95E}"/>
              </a:ext>
            </a:extLst>
          </p:cNvPr>
          <p:cNvSpPr txBox="1"/>
          <p:nvPr/>
        </p:nvSpPr>
        <p:spPr>
          <a:xfrm>
            <a:off x="6549166" y="3367460"/>
            <a:ext cx="4616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(c). Secuencia de bits generada para U2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894E48-09BF-9363-8BA0-53CA44D358A5}"/>
              </a:ext>
            </a:extLst>
          </p:cNvPr>
          <p:cNvSpPr txBox="1"/>
          <p:nvPr/>
        </p:nvSpPr>
        <p:spPr>
          <a:xfrm>
            <a:off x="1624273" y="6298532"/>
            <a:ext cx="3826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(b). Señal AU1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F3D6C35-E93D-612E-4967-058088FD6184}"/>
              </a:ext>
            </a:extLst>
          </p:cNvPr>
          <p:cNvSpPr txBox="1"/>
          <p:nvPr/>
        </p:nvSpPr>
        <p:spPr>
          <a:xfrm>
            <a:off x="6943449" y="6298532"/>
            <a:ext cx="3827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(d). Señal AU2</a:t>
            </a:r>
          </a:p>
        </p:txBody>
      </p:sp>
      <p:sp>
        <p:nvSpPr>
          <p:cNvPr id="11" name="Marcador de número de diapositiva 1">
            <a:extLst>
              <a:ext uri="{FF2B5EF4-FFF2-40B4-BE49-F238E27FC236}">
                <a16:creationId xmlns:a16="http://schemas.microsoft.com/office/drawing/2014/main" id="{E8F7C5CD-79B9-1823-BB33-A8608864F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8FAF461-E4F0-2243-6F30-6D8A9A8DD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272" y="865856"/>
            <a:ext cx="3826528" cy="250160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E18F1A-387D-F68A-E70C-58BE5E869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998" y="865856"/>
            <a:ext cx="3826529" cy="250160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15617E7-6758-8BA3-02E5-AE98DDF59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72" y="3772160"/>
            <a:ext cx="3827073" cy="24910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DB2742E-8708-32AB-F2F7-159B3AE1B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998" y="3797452"/>
            <a:ext cx="3827073" cy="250196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334405BB-7166-9A7D-C7D1-E3036DCCC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599"/>
            <a:ext cx="12192000" cy="467975"/>
          </a:xfrm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APÉNDICE </a:t>
            </a:r>
            <a:r>
              <a:rPr lang="es-ES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G: Simulación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ibra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-radio: 2 usuarios por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wdm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en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optisystem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2944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C44730-B35C-6196-ED99-2FE18210A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66A76E8-269A-9E3C-1908-CB4C990F0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27" y="992909"/>
            <a:ext cx="10876365" cy="519179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5A1BB3E-7AFA-AE28-DA39-1FD5944C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4245A07-1915-58A3-A511-6847E84D5AF6}"/>
              </a:ext>
            </a:extLst>
          </p:cNvPr>
          <p:cNvSpPr txBox="1"/>
          <p:nvPr/>
        </p:nvSpPr>
        <p:spPr>
          <a:xfrm>
            <a:off x="656226" y="6326711"/>
            <a:ext cx="10876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Importación de las señales para su procesamiento en MATLAB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E68E422-8395-490A-5704-0F3DE2026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599"/>
            <a:ext cx="12192000" cy="467975"/>
          </a:xfrm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APÉNDICE </a:t>
            </a:r>
            <a:r>
              <a:rPr lang="es-ES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G: Simulación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ibra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-radio: 2 usuarios por WDM en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optisystem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277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F850A057-71B4-3A00-0EFF-770FB81CA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26" y="1832658"/>
            <a:ext cx="10759425" cy="343373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2A5EFAB-FC1E-48FD-B072-42C3478CE8F2}"/>
              </a:ext>
            </a:extLst>
          </p:cNvPr>
          <p:cNvSpPr/>
          <p:nvPr/>
        </p:nvSpPr>
        <p:spPr>
          <a:xfrm>
            <a:off x="708802" y="6212697"/>
            <a:ext cx="10774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4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J., &amp; Cho, H. S. (2017). “SRM Power Allocation Scheme in Underwater Channels and Their Issues”,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Power allocation scheme for non-orthogonal multiple access in underwater acoustic communications. P 5.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6E01E46-4664-B681-93E0-1AC1CF2A03C5}"/>
              </a:ext>
            </a:extLst>
          </p:cNvPr>
          <p:cNvSpPr txBox="1"/>
          <p:nvPr/>
        </p:nvSpPr>
        <p:spPr>
          <a:xfrm>
            <a:off x="708803" y="5362286"/>
            <a:ext cx="10774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04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Fig. 2.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(a) OFDMA / FDMA, (b) NOMA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7222F60D-C4AA-F314-2788-BA13EA8E434D}"/>
                  </a:ext>
                </a:extLst>
              </p:cNvPr>
              <p:cNvSpPr/>
              <p:nvPr/>
            </p:nvSpPr>
            <p:spPr>
              <a:xfrm>
                <a:off x="2083712" y="4464057"/>
                <a:ext cx="592213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040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s-MX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7222F60D-C4AA-F314-2788-BA13EA8E43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712" y="4464057"/>
                <a:ext cx="592213" cy="430887"/>
              </a:xfrm>
              <a:prstGeom prst="rect">
                <a:avLst/>
              </a:prstGeom>
              <a:blipFill>
                <a:blip r:embed="rId3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F7A4234F-8D1B-5D68-F904-F247D7C571D6}"/>
                  </a:ext>
                </a:extLst>
              </p:cNvPr>
              <p:cNvSpPr/>
              <p:nvPr/>
            </p:nvSpPr>
            <p:spPr>
              <a:xfrm>
                <a:off x="2824939" y="4464057"/>
                <a:ext cx="59875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040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kumimoji="0" lang="es-E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s-MX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F7A4234F-8D1B-5D68-F904-F247D7C571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939" y="4464057"/>
                <a:ext cx="598754" cy="430887"/>
              </a:xfrm>
              <a:prstGeom prst="rect">
                <a:avLst/>
              </a:prstGeom>
              <a:blipFill>
                <a:blip r:embed="rId4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E511E1B4-9973-D525-ACD7-4EB23C5D6FBB}"/>
                  </a:ext>
                </a:extLst>
              </p:cNvPr>
              <p:cNvSpPr/>
              <p:nvPr/>
            </p:nvSpPr>
            <p:spPr>
              <a:xfrm>
                <a:off x="3516526" y="4475287"/>
                <a:ext cx="59875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040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kumimoji="0" lang="es-E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s-MX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E511E1B4-9973-D525-ACD7-4EB23C5D6F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526" y="4475287"/>
                <a:ext cx="598754" cy="430887"/>
              </a:xfrm>
              <a:prstGeom prst="rect">
                <a:avLst/>
              </a:prstGeom>
              <a:blipFill>
                <a:blip r:embed="rId5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42D96D04-47DD-ED7E-C587-5DE1A4B67DA1}"/>
                  </a:ext>
                </a:extLst>
              </p:cNvPr>
              <p:cNvSpPr/>
              <p:nvPr/>
            </p:nvSpPr>
            <p:spPr>
              <a:xfrm>
                <a:off x="4443366" y="4461321"/>
                <a:ext cx="58772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040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kumimoji="0" lang="es-E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s-MX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42D96D04-47DD-ED7E-C587-5DE1A4B67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366" y="4461321"/>
                <a:ext cx="587725" cy="430887"/>
              </a:xfrm>
              <a:prstGeom prst="rect">
                <a:avLst/>
              </a:prstGeom>
              <a:blipFill>
                <a:blip r:embed="rId6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ángulo 3">
            <a:extLst>
              <a:ext uri="{FF2B5EF4-FFF2-40B4-BE49-F238E27FC236}">
                <a16:creationId xmlns:a16="http://schemas.microsoft.com/office/drawing/2014/main" id="{79971C5C-E45F-8BD8-EFBB-596E8EB571DA}"/>
              </a:ext>
            </a:extLst>
          </p:cNvPr>
          <p:cNvSpPr/>
          <p:nvPr/>
        </p:nvSpPr>
        <p:spPr>
          <a:xfrm>
            <a:off x="708804" y="1306563"/>
            <a:ext cx="10774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4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Acceso Múltiple No Ortogonal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0A98FAB3-E178-7A83-D44F-6826AF5D4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F97784-D4E7-5B8E-D78E-28504B266E53}"/>
              </a:ext>
            </a:extLst>
          </p:cNvPr>
          <p:cNvSpPr txBox="1"/>
          <p:nvPr/>
        </p:nvSpPr>
        <p:spPr>
          <a:xfrm>
            <a:off x="4480965" y="1932311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usuarios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AB8C34-965B-8346-4893-FE20EC78BB7F}"/>
              </a:ext>
            </a:extLst>
          </p:cNvPr>
          <p:cNvSpPr txBox="1"/>
          <p:nvPr/>
        </p:nvSpPr>
        <p:spPr>
          <a:xfrm>
            <a:off x="10028594" y="1930513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usuarios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497E020F-FF01-6085-B2AD-CE92348852DA}"/>
                  </a:ext>
                </a:extLst>
              </p:cNvPr>
              <p:cNvSpPr/>
              <p:nvPr/>
            </p:nvSpPr>
            <p:spPr>
              <a:xfrm>
                <a:off x="7369554" y="4464057"/>
                <a:ext cx="592213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040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s-MX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497E020F-FF01-6085-B2AD-CE92348852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554" y="4464057"/>
                <a:ext cx="592213" cy="430887"/>
              </a:xfrm>
              <a:prstGeom prst="rect">
                <a:avLst/>
              </a:prstGeom>
              <a:blipFill>
                <a:blip r:embed="rId7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E4DF8DF0-6702-C3E9-9B17-AD68CA3D2F1A}"/>
                  </a:ext>
                </a:extLst>
              </p:cNvPr>
              <p:cNvSpPr/>
              <p:nvPr/>
            </p:nvSpPr>
            <p:spPr>
              <a:xfrm>
                <a:off x="8110781" y="4464057"/>
                <a:ext cx="59875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040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kumimoji="0" lang="es-E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s-MX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E4DF8DF0-6702-C3E9-9B17-AD68CA3D2F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781" y="4464057"/>
                <a:ext cx="598754" cy="430887"/>
              </a:xfrm>
              <a:prstGeom prst="rect">
                <a:avLst/>
              </a:prstGeom>
              <a:blipFill>
                <a:blip r:embed="rId8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5D186B10-5EC3-B62D-2FA8-A1171106D0E9}"/>
                  </a:ext>
                </a:extLst>
              </p:cNvPr>
              <p:cNvSpPr/>
              <p:nvPr/>
            </p:nvSpPr>
            <p:spPr>
              <a:xfrm>
                <a:off x="8813397" y="4461321"/>
                <a:ext cx="59875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040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kumimoji="0" lang="es-E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s-MX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5D186B10-5EC3-B62D-2FA8-A1171106D0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397" y="4461321"/>
                <a:ext cx="598754" cy="430887"/>
              </a:xfrm>
              <a:prstGeom prst="rect">
                <a:avLst/>
              </a:prstGeom>
              <a:blipFill>
                <a:blip r:embed="rId9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14CB5D7-E8D8-B282-5671-D10EF365DDF9}"/>
                  </a:ext>
                </a:extLst>
              </p:cNvPr>
              <p:cNvSpPr/>
              <p:nvPr/>
            </p:nvSpPr>
            <p:spPr>
              <a:xfrm>
                <a:off x="9729208" y="4461321"/>
                <a:ext cx="58772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040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MX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kumimoji="0" lang="es-ES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s-MX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14CB5D7-E8D8-B282-5671-D10EF365DD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208" y="4461321"/>
                <a:ext cx="587725" cy="430887"/>
              </a:xfrm>
              <a:prstGeom prst="rect">
                <a:avLst/>
              </a:prstGeom>
              <a:blipFill>
                <a:blip r:embed="rId10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ítulo 1">
            <a:extLst>
              <a:ext uri="{FF2B5EF4-FFF2-40B4-BE49-F238E27FC236}">
                <a16:creationId xmlns:a16="http://schemas.microsoft.com/office/drawing/2014/main" id="{C40E6BE1-B388-84BD-D046-D5131732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117893"/>
            <a:ext cx="9905998" cy="631664"/>
          </a:xfrm>
        </p:spPr>
        <p:txBody>
          <a:bodyPr>
            <a:normAutofit/>
          </a:bodyPr>
          <a:lstStyle/>
          <a:p>
            <a:pPr algn="ctr"/>
            <a:r>
              <a:rPr lang="es-MX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Esquema de acceso NOMA</a:t>
            </a:r>
          </a:p>
        </p:txBody>
      </p:sp>
    </p:spTree>
    <p:extLst>
      <p:ext uri="{BB962C8B-B14F-4D97-AF65-F5344CB8AC3E}">
        <p14:creationId xmlns:p14="http://schemas.microsoft.com/office/powerpoint/2010/main" val="3919726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56A2C-A265-40AC-4D02-780484BAB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23B609D9-F863-897E-A6D9-440B6D264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117893"/>
            <a:ext cx="9905998" cy="631664"/>
          </a:xfrm>
        </p:spPr>
        <p:txBody>
          <a:bodyPr>
            <a:normAutofit/>
          </a:bodyPr>
          <a:lstStyle/>
          <a:p>
            <a:pPr algn="ctr"/>
            <a:r>
              <a:rPr lang="es-MX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Esquema de acceso NOMA</a:t>
            </a:r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7CF5B180-CD31-0406-B71A-D01A7BF67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8C5BD7-7E44-044C-8650-6506D5658DF3}"/>
              </a:ext>
            </a:extLst>
          </p:cNvPr>
          <p:cNvSpPr txBox="1"/>
          <p:nvPr/>
        </p:nvSpPr>
        <p:spPr>
          <a:xfrm>
            <a:off x="3046410" y="636298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3. Esquema NOMA con SIC.</a:t>
            </a:r>
            <a:endParaRPr lang="es-MX" sz="2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F113351-4AD3-CEBB-1049-307BC1F8E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537" y="733594"/>
            <a:ext cx="9741746" cy="562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09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AD24BFFA-2D1F-7BA3-7E00-40DC8B969C62}"/>
              </a:ext>
            </a:extLst>
          </p:cNvPr>
          <p:cNvSpPr txBox="1"/>
          <p:nvPr/>
        </p:nvSpPr>
        <p:spPr>
          <a:xfrm>
            <a:off x="403755" y="5679727"/>
            <a:ext cx="11384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Fig. 4. Esquema NOMA de transmisión-recepción de enlace descendente.</a:t>
            </a:r>
            <a:endParaRPr lang="es-MX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708948E-C2D1-A863-71B7-F72024FE6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35" y="1071428"/>
            <a:ext cx="10704945" cy="443013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8A61DD5-169A-AC21-AE96-940AAD8A4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354" y="261599"/>
            <a:ext cx="10594108" cy="631664"/>
          </a:xfrm>
        </p:spPr>
        <p:txBody>
          <a:bodyPr>
            <a:normAutofit/>
          </a:bodyPr>
          <a:lstStyle/>
          <a:p>
            <a:pPr algn="ctr"/>
            <a:r>
              <a:rPr lang="es-MX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Consideración para la transmisión inalámbrica</a:t>
            </a:r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D546B44B-5FD0-17F4-212A-BB479C34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68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86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C43AC5-97AF-5557-B4DF-C4B61C5D6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149E6A07-5633-04CB-86A0-3E10075D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261599"/>
            <a:ext cx="9905998" cy="66379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A534"/>
              </a:buClr>
              <a:buSzTx/>
              <a:buFontTx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Señales de prueba</a:t>
            </a:r>
          </a:p>
        </p:txBody>
      </p:sp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5F78F321-1742-6617-58A2-FEDB3AD2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03" y="6374982"/>
            <a:ext cx="95843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CB04D00-25BF-09F2-9919-911BE21F3178}"/>
              </a:ext>
            </a:extLst>
          </p:cNvPr>
          <p:cNvSpPr txBox="1"/>
          <p:nvPr/>
        </p:nvSpPr>
        <p:spPr>
          <a:xfrm>
            <a:off x="6233844" y="5258590"/>
            <a:ext cx="5807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5 (b). Señal U2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D0FE19-3959-305D-0B0E-100855F28A03}"/>
              </a:ext>
            </a:extLst>
          </p:cNvPr>
          <p:cNvSpPr txBox="1"/>
          <p:nvPr/>
        </p:nvSpPr>
        <p:spPr>
          <a:xfrm>
            <a:off x="150725" y="5258590"/>
            <a:ext cx="5807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Fig. 5 (a). Señal U1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C11AC1D-6EEB-B97A-58E2-ACCF6AEE5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6" y="1349525"/>
            <a:ext cx="5807431" cy="37800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C1F2972-801E-926E-DE67-69B21382E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844" y="1349525"/>
            <a:ext cx="5782002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869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23508</TotalTime>
  <Words>1674</Words>
  <Application>Microsoft Office PowerPoint</Application>
  <PresentationFormat>Panorámica</PresentationFormat>
  <Paragraphs>240</Paragraphs>
  <Slides>51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9" baseType="lpstr">
      <vt:lpstr>Aptos</vt:lpstr>
      <vt:lpstr>Aptos Display</vt:lpstr>
      <vt:lpstr>Arial</vt:lpstr>
      <vt:lpstr>Calibri</vt:lpstr>
      <vt:lpstr>Cambria Math</vt:lpstr>
      <vt:lpstr>Century Gothic</vt:lpstr>
      <vt:lpstr>Times New Roman</vt:lpstr>
      <vt:lpstr>Tema de Office</vt:lpstr>
      <vt:lpstr>23 de Junio de 2026</vt:lpstr>
      <vt:lpstr>CONTENIDO</vt:lpstr>
      <vt:lpstr>Presentación de PowerPoint</vt:lpstr>
      <vt:lpstr>Introducción: motivación</vt:lpstr>
      <vt:lpstr>Presentación de PowerPoint</vt:lpstr>
      <vt:lpstr>Esquema de acceso NOMA</vt:lpstr>
      <vt:lpstr>Esquema de acceso NOMA</vt:lpstr>
      <vt:lpstr>Consideración para la transmisión inalámbrica</vt:lpstr>
      <vt:lpstr>Señales de prueba</vt:lpstr>
      <vt:lpstr>Simulación del esquema NOMA</vt:lpstr>
      <vt:lpstr>Simulación del esquema NOMA</vt:lpstr>
      <vt:lpstr>Simulación del esquema NOMA</vt:lpstr>
      <vt:lpstr>Simulación del esquema NOMA</vt:lpstr>
      <vt:lpstr>Simulación del esquema NOMA</vt:lpstr>
      <vt:lpstr>Simulación Del Esquema NOMA</vt:lpstr>
      <vt:lpstr>Simulación del esquema NOMA</vt:lpstr>
      <vt:lpstr>Simulación del esquema NOMA</vt:lpstr>
      <vt:lpstr>Simulación del esquema NOMA</vt:lpstr>
      <vt:lpstr>Simulación del esquema NOMA</vt:lpstr>
      <vt:lpstr>Simulación del esquema NOMA</vt:lpstr>
      <vt:lpstr>Simulación del esquema NOMA</vt:lpstr>
      <vt:lpstr>Simulación del esquema NOMA</vt:lpstr>
      <vt:lpstr>Simulación del esquema NOMA</vt:lpstr>
      <vt:lpstr>Simulación del esquema NOMA</vt:lpstr>
      <vt:lpstr>Presentación de PowerPoint</vt:lpstr>
      <vt:lpstr>Trabajos sobre NOMA realizados y en desarrollo</vt:lpstr>
      <vt:lpstr>Trabajos sobre NOMA realizados y en desarrollo</vt:lpstr>
      <vt:lpstr>Trabajos sobre NOMA realizados y en desarrollo</vt:lpstr>
      <vt:lpstr>Trabajos sobre NOMA realizados y en desarrollo</vt:lpstr>
      <vt:lpstr>Trabajos sobre NOMA realizados y en desarrollo</vt:lpstr>
      <vt:lpstr>Trabajos sobre NOMA realizados y en desarrollo</vt:lpstr>
      <vt:lpstr>Trabajos sobre NOMA realizados y en desarrollo</vt:lpstr>
      <vt:lpstr>Trabajos sobre NOMA realizados y en desarrollo</vt:lpstr>
      <vt:lpstr>Trabajos sobre NOMA realizados y en desarrollo</vt:lpstr>
      <vt:lpstr>Presentación de PowerPoint</vt:lpstr>
      <vt:lpstr>Presentación de PowerPoint</vt:lpstr>
      <vt:lpstr>Presentación de PowerPoint</vt:lpstr>
      <vt:lpstr>Presentación de PowerPoint</vt:lpstr>
      <vt:lpstr>APÉNDICE A: Modelos de canal inalámbrico</vt:lpstr>
      <vt:lpstr>APÉNDICE B: Bloque cancelación de interferencia sucesiva</vt:lpstr>
      <vt:lpstr>APÉNDICE B: Bloque cancelación de interferencia sucesiva</vt:lpstr>
      <vt:lpstr>APÉNDICE B: Bloque cancelación de interferencia sucesiva</vt:lpstr>
      <vt:lpstr>APÉNDICE C: 5G</vt:lpstr>
      <vt:lpstr>APÉNDICE C: 5G</vt:lpstr>
      <vt:lpstr>APÉNDICE D: Esquema Fibra-Radio</vt:lpstr>
      <vt:lpstr>APÉNDICE D: Esquema Fibra-Radio</vt:lpstr>
      <vt:lpstr>APÉNDICE E: Multiplexado óptico - WDM</vt:lpstr>
      <vt:lpstr>APÉNDICE G: Simulación Fibra-radio: 2 usuarios por wdm en optisystem</vt:lpstr>
      <vt:lpstr>APÉNDICE G: Simulación Fibra-radio: 2 usuarios por wdm en optisystem</vt:lpstr>
      <vt:lpstr>APÉNDICE G: Simulación Fibra-radio: 2 usuarios por wdm en optisystem</vt:lpstr>
      <vt:lpstr>APÉNDICE G: Simulación Fibra-radio: 2 usuarios por WDM en optisystem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Benemérita universidad autónoma de puebla</dc:title>
  <dc:creator>RODRIGO CUEVAS TERRONES</dc:creator>
  <cp:lastModifiedBy>Rodrigo Cuevas Terrones</cp:lastModifiedBy>
  <cp:revision>977</cp:revision>
  <dcterms:created xsi:type="dcterms:W3CDTF">2019-12-07T13:07:54Z</dcterms:created>
  <dcterms:modified xsi:type="dcterms:W3CDTF">2026-06-20T03:07:56Z</dcterms:modified>
</cp:coreProperties>
</file>