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331" r:id="rId2"/>
    <p:sldId id="360" r:id="rId3"/>
    <p:sldId id="359" r:id="rId4"/>
    <p:sldId id="398" r:id="rId5"/>
    <p:sldId id="335" r:id="rId6"/>
    <p:sldId id="338" r:id="rId7"/>
    <p:sldId id="375" r:id="rId8"/>
    <p:sldId id="403" r:id="rId9"/>
    <p:sldId id="400" r:id="rId10"/>
    <p:sldId id="384" r:id="rId11"/>
    <p:sldId id="382" r:id="rId12"/>
    <p:sldId id="336" r:id="rId13"/>
    <p:sldId id="337" r:id="rId14"/>
    <p:sldId id="341" r:id="rId15"/>
    <p:sldId id="386" r:id="rId16"/>
    <p:sldId id="343" r:id="rId17"/>
    <p:sldId id="387" r:id="rId18"/>
    <p:sldId id="394" r:id="rId19"/>
    <p:sldId id="397" r:id="rId20"/>
    <p:sldId id="399" r:id="rId21"/>
    <p:sldId id="346" r:id="rId22"/>
    <p:sldId id="347" r:id="rId23"/>
    <p:sldId id="348" r:id="rId24"/>
    <p:sldId id="349" r:id="rId25"/>
    <p:sldId id="350" r:id="rId26"/>
    <p:sldId id="351" r:id="rId27"/>
    <p:sldId id="352" r:id="rId28"/>
    <p:sldId id="354" r:id="rId29"/>
    <p:sldId id="355" r:id="rId30"/>
    <p:sldId id="356" r:id="rId31"/>
    <p:sldId id="404" r:id="rId3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4C7AA589-07AB-AC4C-B701-C4F44A2361FF}">
          <p14:sldIdLst>
            <p14:sldId id="331"/>
          </p14:sldIdLst>
        </p14:section>
        <p14:section name="Inicio" id="{3FC205BE-E091-164C-A070-82AF939BB039}">
          <p14:sldIdLst>
            <p14:sldId id="360"/>
            <p14:sldId id="359"/>
            <p14:sldId id="398"/>
            <p14:sldId id="335"/>
            <p14:sldId id="338"/>
            <p14:sldId id="375"/>
            <p14:sldId id="403"/>
            <p14:sldId id="400"/>
            <p14:sldId id="384"/>
            <p14:sldId id="382"/>
            <p14:sldId id="336"/>
            <p14:sldId id="337"/>
            <p14:sldId id="341"/>
            <p14:sldId id="386"/>
            <p14:sldId id="343"/>
            <p14:sldId id="387"/>
            <p14:sldId id="394"/>
            <p14:sldId id="397"/>
            <p14:sldId id="399"/>
            <p14:sldId id="346"/>
            <p14:sldId id="347"/>
            <p14:sldId id="348"/>
            <p14:sldId id="349"/>
            <p14:sldId id="350"/>
            <p14:sldId id="351"/>
            <p14:sldId id="352"/>
            <p14:sldId id="354"/>
            <p14:sldId id="355"/>
            <p14:sldId id="356"/>
            <p14:sldId id="40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D9C9"/>
    <a:srgbClr val="88C14D"/>
    <a:srgbClr val="FFA1B1"/>
    <a:srgbClr val="1E7A8C"/>
    <a:srgbClr val="A5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5"/>
    <p:restoredTop sz="96087"/>
  </p:normalViewPr>
  <p:slideViewPr>
    <p:cSldViewPr snapToGrid="0">
      <p:cViewPr>
        <p:scale>
          <a:sx n="106" d="100"/>
          <a:sy n="106" d="100"/>
        </p:scale>
        <p:origin x="-1048"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45BB6-8F61-3343-BBCF-1A33F654D660}" type="datetimeFigureOut">
              <a:rPr lang="es-ES_tradnl" smtClean="0"/>
              <a:t>11/6/26</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E3FCE2-CC36-2043-B925-C4E99C30BB8D}" type="slidenum">
              <a:rPr lang="es-ES_tradnl" smtClean="0"/>
              <a:t>‹Nº›</a:t>
            </a:fld>
            <a:endParaRPr lang="es-ES_tradnl"/>
          </a:p>
        </p:txBody>
      </p:sp>
    </p:spTree>
    <p:extLst>
      <p:ext uri="{BB962C8B-B14F-4D97-AF65-F5344CB8AC3E}">
        <p14:creationId xmlns:p14="http://schemas.microsoft.com/office/powerpoint/2010/main" val="2595626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7BC65-D991-4193-8CDB-A6C10B0821FF}"/>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8F936E75-4B70-627E-FFBA-A962413D6116}"/>
              </a:ext>
            </a:extLst>
          </p:cNvPr>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337838237"/>
      </p:ext>
    </p:extLst>
  </p:cSld>
  <p:clrMapOvr>
    <a:overrideClrMapping bg1="lt1" tx1="dk1" bg2="lt2" tx2="dk2" accent1="accent1" accent2="accent2" accent3="accent3" accent4="accent4" accent5="accent5" accent6="accent6" hlink="hlink" folHlink="folHlink"/>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62DF2-3152-EBE6-432B-B094AACB9649}"/>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25CA592E-B0FF-5794-F41D-4BD5D334EEB2}"/>
              </a:ext>
            </a:extLst>
          </p:cNvPr>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09598726"/>
      </p:ext>
    </p:extLst>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endParaRPr lang="es-MX" dirty="0"/>
          </a:p>
        </p:txBody>
      </p:sp>
    </p:spTree>
  </p:cSld>
  <p:clrMapOvr>
    <a:overrideClrMapping bg1="lt1" tx1="dk1" bg2="lt2" tx2="dk2" accent1="accent1" accent2="accent2" accent3="accent3" accent4="accent4" accent5="accent5" accent6="accent6" hlink="hlink" folHlink="folHlink"/>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91F7C-1DE4-A9E4-BDE1-CFF33B8E6913}"/>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B84E62F7-CDBB-5240-3D19-CFF732241D5A}"/>
              </a:ext>
            </a:extLst>
          </p:cNvPr>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2716799430"/>
      </p:ext>
    </p:extLst>
  </p:cSld>
  <p:clrMapOvr>
    <a:overrideClrMapping bg1="lt1" tx1="dk1" bg2="lt2" tx2="dk2" accent1="accent1" accent2="accent2" accent3="accent3" accent4="accent4" accent5="accent5" accent6="accent6" hlink="hlink" folHlink="folHlink"/>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E0D05-9219-40C7-37EB-CF755235CBAC}"/>
            </a:ext>
          </a:extLst>
        </p:cNvPr>
        <p:cNvGrpSpPr/>
        <p:nvPr/>
      </p:nvGrpSpPr>
      <p:grpSpPr>
        <a:xfrm>
          <a:off x="0" y="0"/>
          <a:ext cx="0" cy="0"/>
          <a:chOff x="0" y="0"/>
          <a:chExt cx="0" cy="0"/>
        </a:xfrm>
      </p:grpSpPr>
      <p:sp>
        <p:nvSpPr>
          <p:cNvPr id="2" name="Notes Placeholder 1">
            <a:extLst>
              <a:ext uri="{FF2B5EF4-FFF2-40B4-BE49-F238E27FC236}">
                <a16:creationId xmlns:a16="http://schemas.microsoft.com/office/drawing/2014/main" id="{73D17A45-A319-7D7A-1C14-7D17331539ED}"/>
              </a:ext>
            </a:extLst>
          </p:cNvPr>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414312121"/>
      </p:ext>
    </p:extLst>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1ACD6D-7814-719D-4CDA-0ED664798451}"/>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ES_tradnl"/>
          </a:p>
        </p:txBody>
      </p:sp>
      <p:sp>
        <p:nvSpPr>
          <p:cNvPr id="3" name="Subtítulo 2">
            <a:extLst>
              <a:ext uri="{FF2B5EF4-FFF2-40B4-BE49-F238E27FC236}">
                <a16:creationId xmlns:a16="http://schemas.microsoft.com/office/drawing/2014/main" id="{C93868AB-75C7-41A5-47ED-16DA0AA6FB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ES_tradnl"/>
          </a:p>
        </p:txBody>
      </p:sp>
      <p:sp>
        <p:nvSpPr>
          <p:cNvPr id="4" name="Marcador de fecha 3">
            <a:extLst>
              <a:ext uri="{FF2B5EF4-FFF2-40B4-BE49-F238E27FC236}">
                <a16:creationId xmlns:a16="http://schemas.microsoft.com/office/drawing/2014/main" id="{E0DD0BFE-A29A-DE68-98C2-E05AAAA0EC9D}"/>
              </a:ext>
            </a:extLst>
          </p:cNvPr>
          <p:cNvSpPr>
            <a:spLocks noGrp="1"/>
          </p:cNvSpPr>
          <p:nvPr>
            <p:ph type="dt" sz="half" idx="10"/>
          </p:nvPr>
        </p:nvSpPr>
        <p:spPr/>
        <p:txBody>
          <a:bodyPr/>
          <a:lstStyle/>
          <a:p>
            <a:fld id="{59A4B587-C08F-6549-B4F0-96AF71B78D5C}" type="datetimeFigureOut">
              <a:rPr lang="es-ES_tradnl" smtClean="0"/>
              <a:t>15/6/26</a:t>
            </a:fld>
            <a:endParaRPr lang="es-ES_tradnl"/>
          </a:p>
        </p:txBody>
      </p:sp>
      <p:sp>
        <p:nvSpPr>
          <p:cNvPr id="5" name="Marcador de pie de página 4">
            <a:extLst>
              <a:ext uri="{FF2B5EF4-FFF2-40B4-BE49-F238E27FC236}">
                <a16:creationId xmlns:a16="http://schemas.microsoft.com/office/drawing/2014/main" id="{8B591DEC-A8F1-EAD1-F2ED-F847AF2D5D95}"/>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55994972-5024-DD66-067E-8033DFE6C6A8}"/>
              </a:ext>
            </a:extLst>
          </p:cNvPr>
          <p:cNvSpPr>
            <a:spLocks noGrp="1"/>
          </p:cNvSpPr>
          <p:nvPr>
            <p:ph type="sldNum" sz="quarter" idx="12"/>
          </p:nvPr>
        </p:nvSpPr>
        <p:spPr/>
        <p:txBody>
          <a:bodyPr/>
          <a:lstStyle/>
          <a:p>
            <a:fld id="{D686A46C-8F0B-524F-8FF7-9EF84769E94E}" type="slidenum">
              <a:rPr lang="es-ES_tradnl" smtClean="0"/>
              <a:t>‹Nº›</a:t>
            </a:fld>
            <a:endParaRPr lang="es-ES_tradnl"/>
          </a:p>
        </p:txBody>
      </p:sp>
      <p:sp>
        <p:nvSpPr>
          <p:cNvPr id="8" name="CuadroTexto 7">
            <a:extLst>
              <a:ext uri="{FF2B5EF4-FFF2-40B4-BE49-F238E27FC236}">
                <a16:creationId xmlns:a16="http://schemas.microsoft.com/office/drawing/2014/main" id="{B158DD69-95ED-ABAA-0461-10906C1E70F8}"/>
              </a:ext>
            </a:extLst>
          </p:cNvPr>
          <p:cNvSpPr txBox="1"/>
          <p:nvPr userDrawn="1"/>
        </p:nvSpPr>
        <p:spPr>
          <a:xfrm>
            <a:off x="7873999" y="138093"/>
            <a:ext cx="4069789" cy="630942"/>
          </a:xfrm>
          <a:prstGeom prst="rect">
            <a:avLst/>
          </a:prstGeom>
          <a:noFill/>
        </p:spPr>
        <p:txBody>
          <a:bodyPr wrap="square" rtlCol="0">
            <a:spAutoFit/>
          </a:bodyPr>
          <a:lstStyle/>
          <a:p>
            <a:pPr algn="r"/>
            <a:r>
              <a:rPr lang="es-MX" sz="1600" b="1" dirty="0">
                <a:solidFill>
                  <a:srgbClr val="002060">
                    <a:alpha val="28297"/>
                  </a:srgbClr>
                </a:solidFill>
                <a:latin typeface="Segoe UI" panose="020B0502040204020203" pitchFamily="34" charset="0"/>
                <a:cs typeface="Segoe UI" panose="020B0502040204020203" pitchFamily="34" charset="0"/>
              </a:rPr>
              <a:t>International Workshop on Automation</a:t>
            </a:r>
          </a:p>
          <a:p>
            <a:pPr algn="r"/>
            <a:r>
              <a:rPr lang="es-MX" sz="1100" dirty="0">
                <a:solidFill>
                  <a:srgbClr val="002060">
                    <a:alpha val="28297"/>
                  </a:srgbClr>
                </a:solidFill>
                <a:latin typeface="Segoe UI Light" panose="020B0502040204020203" pitchFamily="34" charset="0"/>
                <a:cs typeface="Segoe UI Light" panose="020B0502040204020203" pitchFamily="34" charset="0"/>
              </a:rPr>
              <a:t>Auditorio FCE-  BUAP</a:t>
            </a:r>
          </a:p>
          <a:p>
            <a:pPr algn="r"/>
            <a:r>
              <a:rPr lang="es-MX" sz="800" dirty="0">
                <a:solidFill>
                  <a:srgbClr val="002060">
                    <a:alpha val="28297"/>
                  </a:srgbClr>
                </a:solidFill>
                <a:latin typeface="Segoe UI Light" panose="020B0502040204020203" pitchFamily="34" charset="0"/>
                <a:cs typeface="Segoe UI Light" panose="020B0502040204020203" pitchFamily="34" charset="0"/>
              </a:rPr>
              <a:t>June 22 – June 26, 2026</a:t>
            </a:r>
          </a:p>
        </p:txBody>
      </p:sp>
      <p:grpSp>
        <p:nvGrpSpPr>
          <p:cNvPr id="9" name="Grupo 8">
            <a:extLst>
              <a:ext uri="{FF2B5EF4-FFF2-40B4-BE49-F238E27FC236}">
                <a16:creationId xmlns:a16="http://schemas.microsoft.com/office/drawing/2014/main" id="{B8FEFCDC-3D9F-A386-2C1C-EEDE2F78A24A}"/>
              </a:ext>
            </a:extLst>
          </p:cNvPr>
          <p:cNvGrpSpPr/>
          <p:nvPr userDrawn="1"/>
        </p:nvGrpSpPr>
        <p:grpSpPr>
          <a:xfrm>
            <a:off x="9631680" y="6462395"/>
            <a:ext cx="2412814" cy="286024"/>
            <a:chOff x="186607" y="47734288"/>
            <a:chExt cx="21184127" cy="3472112"/>
          </a:xfrm>
        </p:grpSpPr>
        <p:pic>
          <p:nvPicPr>
            <p:cNvPr id="10" name="Imagen 9">
              <a:extLst>
                <a:ext uri="{FF2B5EF4-FFF2-40B4-BE49-F238E27FC236}">
                  <a16:creationId xmlns:a16="http://schemas.microsoft.com/office/drawing/2014/main" id="{C58FDA4A-2044-B57F-7526-6EF29E110A08}"/>
                </a:ext>
              </a:extLst>
            </p:cNvPr>
            <p:cNvPicPr>
              <a:picLocks noChangeAspect="1"/>
            </p:cNvPicPr>
            <p:nvPr/>
          </p:nvPicPr>
          <p:blipFill>
            <a:blip r:embed="rId2"/>
            <a:srcRect l="33172" r="32108" b="70335"/>
            <a:stretch/>
          </p:blipFill>
          <p:spPr>
            <a:xfrm>
              <a:off x="7277811" y="48390464"/>
              <a:ext cx="3283419" cy="2533417"/>
            </a:xfrm>
            <a:prstGeom prst="rect">
              <a:avLst/>
            </a:prstGeom>
          </p:spPr>
        </p:pic>
        <p:pic>
          <p:nvPicPr>
            <p:cNvPr id="11" name="Imagen 10">
              <a:extLst>
                <a:ext uri="{FF2B5EF4-FFF2-40B4-BE49-F238E27FC236}">
                  <a16:creationId xmlns:a16="http://schemas.microsoft.com/office/drawing/2014/main" id="{8E4590F9-8FDB-7D08-29AA-D49A1002D96C}"/>
                </a:ext>
              </a:extLst>
            </p:cNvPr>
            <p:cNvPicPr>
              <a:picLocks noChangeAspect="1"/>
            </p:cNvPicPr>
            <p:nvPr/>
          </p:nvPicPr>
          <p:blipFill>
            <a:blip r:embed="rId2"/>
            <a:srcRect t="68520"/>
            <a:stretch/>
          </p:blipFill>
          <p:spPr>
            <a:xfrm>
              <a:off x="12285073" y="48085609"/>
              <a:ext cx="9085661" cy="2769475"/>
            </a:xfrm>
            <a:prstGeom prst="rect">
              <a:avLst/>
            </a:prstGeom>
          </p:spPr>
        </p:pic>
        <p:pic>
          <p:nvPicPr>
            <p:cNvPr id="12" name="Picture 2" descr="Facultad de Ciencias de la Electrónica BUAP | Puebla">
              <a:extLst>
                <a:ext uri="{FF2B5EF4-FFF2-40B4-BE49-F238E27FC236}">
                  <a16:creationId xmlns:a16="http://schemas.microsoft.com/office/drawing/2014/main" id="{BCCFAE07-95B1-71D0-EB2C-B490CB2B8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759" y="47924257"/>
              <a:ext cx="1185272" cy="264892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DA183605-3C95-0D0C-5E38-5E2D1ACE4801}"/>
                </a:ext>
              </a:extLst>
            </p:cNvPr>
            <p:cNvPicPr>
              <a:picLocks noChangeAspect="1"/>
            </p:cNvPicPr>
            <p:nvPr/>
          </p:nvPicPr>
          <p:blipFill>
            <a:blip r:embed="rId2"/>
            <a:srcRect r="70809" b="70335"/>
            <a:stretch/>
          </p:blipFill>
          <p:spPr>
            <a:xfrm>
              <a:off x="186607" y="48451359"/>
              <a:ext cx="2865648" cy="2512925"/>
            </a:xfrm>
            <a:prstGeom prst="rect">
              <a:avLst/>
            </a:prstGeom>
          </p:spPr>
        </p:pic>
        <p:pic>
          <p:nvPicPr>
            <p:cNvPr id="14" name="Imagen 13">
              <a:extLst>
                <a:ext uri="{FF2B5EF4-FFF2-40B4-BE49-F238E27FC236}">
                  <a16:creationId xmlns:a16="http://schemas.microsoft.com/office/drawing/2014/main" id="{C9AF7FC5-D5F0-C65B-F839-B009C126F4A2}"/>
                </a:ext>
              </a:extLst>
            </p:cNvPr>
            <p:cNvPicPr>
              <a:picLocks noChangeAspect="1"/>
            </p:cNvPicPr>
            <p:nvPr/>
          </p:nvPicPr>
          <p:blipFill>
            <a:blip r:embed="rId4"/>
            <a:stretch>
              <a:fillRect/>
            </a:stretch>
          </p:blipFill>
          <p:spPr>
            <a:xfrm>
              <a:off x="4192190" y="48359763"/>
              <a:ext cx="2998279" cy="2221156"/>
            </a:xfrm>
            <a:prstGeom prst="rect">
              <a:avLst/>
            </a:prstGeom>
          </p:spPr>
        </p:pic>
        <p:pic>
          <p:nvPicPr>
            <p:cNvPr id="15" name="Picture 2" descr="No hay ninguna descripción de la foto disponible.">
              <a:extLst>
                <a:ext uri="{FF2B5EF4-FFF2-40B4-BE49-F238E27FC236}">
                  <a16:creationId xmlns:a16="http://schemas.microsoft.com/office/drawing/2014/main" id="{CFC45F06-A6F2-2796-FF12-F9093CE0F5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9409" y="47734288"/>
              <a:ext cx="1975195" cy="3472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22998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747DBE-9589-7627-586A-236C698B4529}"/>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785849BD-C7E0-A9D0-F831-D3B15C0DA955}"/>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2FD280B6-E690-42D0-FC2B-CA9C3B09B503}"/>
              </a:ext>
            </a:extLst>
          </p:cNvPr>
          <p:cNvSpPr>
            <a:spLocks noGrp="1"/>
          </p:cNvSpPr>
          <p:nvPr>
            <p:ph type="dt" sz="half" idx="10"/>
          </p:nvPr>
        </p:nvSpPr>
        <p:spPr/>
        <p:txBody>
          <a:bodyPr/>
          <a:lstStyle/>
          <a:p>
            <a:fld id="{59A4B587-C08F-6549-B4F0-96AF71B78D5C}" type="datetimeFigureOut">
              <a:rPr lang="es-ES_tradnl" smtClean="0"/>
              <a:t>15/6/26</a:t>
            </a:fld>
            <a:endParaRPr lang="es-ES_tradnl"/>
          </a:p>
        </p:txBody>
      </p:sp>
      <p:sp>
        <p:nvSpPr>
          <p:cNvPr id="5" name="Marcador de pie de página 4">
            <a:extLst>
              <a:ext uri="{FF2B5EF4-FFF2-40B4-BE49-F238E27FC236}">
                <a16:creationId xmlns:a16="http://schemas.microsoft.com/office/drawing/2014/main" id="{41AE3CFC-051F-A02C-99D9-49E0166CA8B4}"/>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F39D6B90-E440-C9CF-8016-779EA293B0BC}"/>
              </a:ext>
            </a:extLst>
          </p:cNvPr>
          <p:cNvSpPr>
            <a:spLocks noGrp="1"/>
          </p:cNvSpPr>
          <p:nvPr>
            <p:ph type="sldNum" sz="quarter" idx="12"/>
          </p:nvPr>
        </p:nvSpPr>
        <p:spPr/>
        <p:txBody>
          <a:bodyPr/>
          <a:lstStyle/>
          <a:p>
            <a:fld id="{D686A46C-8F0B-524F-8FF7-9EF84769E94E}" type="slidenum">
              <a:rPr lang="es-ES_tradnl" smtClean="0"/>
              <a:t>‹Nº›</a:t>
            </a:fld>
            <a:endParaRPr lang="es-ES_tradnl"/>
          </a:p>
        </p:txBody>
      </p:sp>
      <p:sp>
        <p:nvSpPr>
          <p:cNvPr id="7" name="CuadroTexto 6">
            <a:extLst>
              <a:ext uri="{FF2B5EF4-FFF2-40B4-BE49-F238E27FC236}">
                <a16:creationId xmlns:a16="http://schemas.microsoft.com/office/drawing/2014/main" id="{1DA0E2AE-E961-918F-C07F-39BDFE20520C}"/>
              </a:ext>
            </a:extLst>
          </p:cNvPr>
          <p:cNvSpPr txBox="1"/>
          <p:nvPr userDrawn="1"/>
        </p:nvSpPr>
        <p:spPr>
          <a:xfrm>
            <a:off x="7873999" y="138093"/>
            <a:ext cx="4069789" cy="630942"/>
          </a:xfrm>
          <a:prstGeom prst="rect">
            <a:avLst/>
          </a:prstGeom>
          <a:noFill/>
        </p:spPr>
        <p:txBody>
          <a:bodyPr wrap="square" rtlCol="0">
            <a:spAutoFit/>
          </a:bodyPr>
          <a:lstStyle/>
          <a:p>
            <a:pPr algn="r"/>
            <a:r>
              <a:rPr lang="es-MX" sz="1600" b="1" dirty="0">
                <a:solidFill>
                  <a:srgbClr val="002060">
                    <a:alpha val="28297"/>
                  </a:srgbClr>
                </a:solidFill>
                <a:latin typeface="Segoe UI" panose="020B0502040204020203" pitchFamily="34" charset="0"/>
                <a:cs typeface="Segoe UI" panose="020B0502040204020203" pitchFamily="34" charset="0"/>
              </a:rPr>
              <a:t>International Workshop on Automation</a:t>
            </a:r>
          </a:p>
          <a:p>
            <a:pPr algn="r"/>
            <a:r>
              <a:rPr lang="es-MX" sz="1100" dirty="0">
                <a:solidFill>
                  <a:srgbClr val="002060">
                    <a:alpha val="28297"/>
                  </a:srgbClr>
                </a:solidFill>
                <a:latin typeface="Segoe UI Light" panose="020B0502040204020203" pitchFamily="34" charset="0"/>
                <a:cs typeface="Segoe UI Light" panose="020B0502040204020203" pitchFamily="34" charset="0"/>
              </a:rPr>
              <a:t>Auditorio FCE-  BUAP</a:t>
            </a:r>
          </a:p>
          <a:p>
            <a:pPr algn="r"/>
            <a:r>
              <a:rPr lang="es-MX" sz="800" dirty="0">
                <a:solidFill>
                  <a:srgbClr val="002060">
                    <a:alpha val="28297"/>
                  </a:srgbClr>
                </a:solidFill>
                <a:latin typeface="Segoe UI Light" panose="020B0502040204020203" pitchFamily="34" charset="0"/>
                <a:cs typeface="Segoe UI Light" panose="020B0502040204020203" pitchFamily="34" charset="0"/>
              </a:rPr>
              <a:t>June 22 – June 26, 2026</a:t>
            </a:r>
          </a:p>
        </p:txBody>
      </p:sp>
      <p:grpSp>
        <p:nvGrpSpPr>
          <p:cNvPr id="8" name="Grupo 7">
            <a:extLst>
              <a:ext uri="{FF2B5EF4-FFF2-40B4-BE49-F238E27FC236}">
                <a16:creationId xmlns:a16="http://schemas.microsoft.com/office/drawing/2014/main" id="{C4CF66B4-F840-6F93-3524-238C4861DB38}"/>
              </a:ext>
            </a:extLst>
          </p:cNvPr>
          <p:cNvGrpSpPr/>
          <p:nvPr userDrawn="1"/>
        </p:nvGrpSpPr>
        <p:grpSpPr>
          <a:xfrm>
            <a:off x="9631680" y="6462395"/>
            <a:ext cx="2412814" cy="286024"/>
            <a:chOff x="186607" y="47734288"/>
            <a:chExt cx="21184127" cy="3472112"/>
          </a:xfrm>
        </p:grpSpPr>
        <p:pic>
          <p:nvPicPr>
            <p:cNvPr id="9" name="Imagen 8">
              <a:extLst>
                <a:ext uri="{FF2B5EF4-FFF2-40B4-BE49-F238E27FC236}">
                  <a16:creationId xmlns:a16="http://schemas.microsoft.com/office/drawing/2014/main" id="{5C6B8179-3F98-CA66-E272-EBF661589918}"/>
                </a:ext>
              </a:extLst>
            </p:cNvPr>
            <p:cNvPicPr>
              <a:picLocks noChangeAspect="1"/>
            </p:cNvPicPr>
            <p:nvPr/>
          </p:nvPicPr>
          <p:blipFill>
            <a:blip r:embed="rId2"/>
            <a:srcRect l="33172" r="32108" b="70335"/>
            <a:stretch/>
          </p:blipFill>
          <p:spPr>
            <a:xfrm>
              <a:off x="7277811" y="48390464"/>
              <a:ext cx="3283419" cy="2533417"/>
            </a:xfrm>
            <a:prstGeom prst="rect">
              <a:avLst/>
            </a:prstGeom>
          </p:spPr>
        </p:pic>
        <p:pic>
          <p:nvPicPr>
            <p:cNvPr id="10" name="Imagen 9">
              <a:extLst>
                <a:ext uri="{FF2B5EF4-FFF2-40B4-BE49-F238E27FC236}">
                  <a16:creationId xmlns:a16="http://schemas.microsoft.com/office/drawing/2014/main" id="{791BE404-C954-B8BC-1AE1-F897B14CE323}"/>
                </a:ext>
              </a:extLst>
            </p:cNvPr>
            <p:cNvPicPr>
              <a:picLocks noChangeAspect="1"/>
            </p:cNvPicPr>
            <p:nvPr/>
          </p:nvPicPr>
          <p:blipFill>
            <a:blip r:embed="rId2"/>
            <a:srcRect t="68520"/>
            <a:stretch/>
          </p:blipFill>
          <p:spPr>
            <a:xfrm>
              <a:off x="12285073" y="48085609"/>
              <a:ext cx="9085661" cy="2769475"/>
            </a:xfrm>
            <a:prstGeom prst="rect">
              <a:avLst/>
            </a:prstGeom>
          </p:spPr>
        </p:pic>
        <p:pic>
          <p:nvPicPr>
            <p:cNvPr id="11" name="Picture 2" descr="Facultad de Ciencias de la Electrónica BUAP | Puebla">
              <a:extLst>
                <a:ext uri="{FF2B5EF4-FFF2-40B4-BE49-F238E27FC236}">
                  <a16:creationId xmlns:a16="http://schemas.microsoft.com/office/drawing/2014/main" id="{CD48573D-14A2-2D89-6E70-B93D797123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759" y="47924257"/>
              <a:ext cx="1185272" cy="264892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0436A143-520C-1E63-BE22-F090873945EF}"/>
                </a:ext>
              </a:extLst>
            </p:cNvPr>
            <p:cNvPicPr>
              <a:picLocks noChangeAspect="1"/>
            </p:cNvPicPr>
            <p:nvPr/>
          </p:nvPicPr>
          <p:blipFill>
            <a:blip r:embed="rId2"/>
            <a:srcRect r="70809" b="70335"/>
            <a:stretch/>
          </p:blipFill>
          <p:spPr>
            <a:xfrm>
              <a:off x="186607" y="48451359"/>
              <a:ext cx="2865648" cy="2512925"/>
            </a:xfrm>
            <a:prstGeom prst="rect">
              <a:avLst/>
            </a:prstGeom>
          </p:spPr>
        </p:pic>
        <p:pic>
          <p:nvPicPr>
            <p:cNvPr id="13" name="Imagen 12">
              <a:extLst>
                <a:ext uri="{FF2B5EF4-FFF2-40B4-BE49-F238E27FC236}">
                  <a16:creationId xmlns:a16="http://schemas.microsoft.com/office/drawing/2014/main" id="{FF06051B-8001-B2DC-00FD-4A8F2042BC07}"/>
                </a:ext>
              </a:extLst>
            </p:cNvPr>
            <p:cNvPicPr>
              <a:picLocks noChangeAspect="1"/>
            </p:cNvPicPr>
            <p:nvPr/>
          </p:nvPicPr>
          <p:blipFill>
            <a:blip r:embed="rId4"/>
            <a:stretch>
              <a:fillRect/>
            </a:stretch>
          </p:blipFill>
          <p:spPr>
            <a:xfrm>
              <a:off x="4192190" y="48359763"/>
              <a:ext cx="2998279" cy="2221156"/>
            </a:xfrm>
            <a:prstGeom prst="rect">
              <a:avLst/>
            </a:prstGeom>
          </p:spPr>
        </p:pic>
        <p:pic>
          <p:nvPicPr>
            <p:cNvPr id="14" name="Picture 2" descr="No hay ninguna descripción de la foto disponible.">
              <a:extLst>
                <a:ext uri="{FF2B5EF4-FFF2-40B4-BE49-F238E27FC236}">
                  <a16:creationId xmlns:a16="http://schemas.microsoft.com/office/drawing/2014/main" id="{2EAE2333-BF9D-C53F-16BC-664A3FB24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9409" y="47734288"/>
              <a:ext cx="1975195" cy="3472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1194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D49CB38-0BF7-1DA6-CEAC-5FF840FC9BB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ES_tradnl"/>
          </a:p>
        </p:txBody>
      </p:sp>
      <p:sp>
        <p:nvSpPr>
          <p:cNvPr id="3" name="Marcador de texto vertical 2">
            <a:extLst>
              <a:ext uri="{FF2B5EF4-FFF2-40B4-BE49-F238E27FC236}">
                <a16:creationId xmlns:a16="http://schemas.microsoft.com/office/drawing/2014/main" id="{81323626-B2EF-CD22-6A19-194E79745C8A}"/>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6A7880DF-76C0-8CFC-6126-28BE72555425}"/>
              </a:ext>
            </a:extLst>
          </p:cNvPr>
          <p:cNvSpPr>
            <a:spLocks noGrp="1"/>
          </p:cNvSpPr>
          <p:nvPr>
            <p:ph type="dt" sz="half" idx="10"/>
          </p:nvPr>
        </p:nvSpPr>
        <p:spPr/>
        <p:txBody>
          <a:bodyPr/>
          <a:lstStyle/>
          <a:p>
            <a:fld id="{59A4B587-C08F-6549-B4F0-96AF71B78D5C}" type="datetimeFigureOut">
              <a:rPr lang="es-ES_tradnl" smtClean="0"/>
              <a:t>15/6/26</a:t>
            </a:fld>
            <a:endParaRPr lang="es-ES_tradnl"/>
          </a:p>
        </p:txBody>
      </p:sp>
      <p:sp>
        <p:nvSpPr>
          <p:cNvPr id="5" name="Marcador de pie de página 4">
            <a:extLst>
              <a:ext uri="{FF2B5EF4-FFF2-40B4-BE49-F238E27FC236}">
                <a16:creationId xmlns:a16="http://schemas.microsoft.com/office/drawing/2014/main" id="{B48439F1-1FE6-58FA-D6AA-0B1E5633C857}"/>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29DE6268-48E9-BC15-06FE-4DE0F444BB58}"/>
              </a:ext>
            </a:extLst>
          </p:cNvPr>
          <p:cNvSpPr>
            <a:spLocks noGrp="1"/>
          </p:cNvSpPr>
          <p:nvPr>
            <p:ph type="sldNum" sz="quarter" idx="12"/>
          </p:nvPr>
        </p:nvSpPr>
        <p:spPr/>
        <p:txBody>
          <a:bodyPr/>
          <a:lstStyle/>
          <a:p>
            <a:fld id="{D686A46C-8F0B-524F-8FF7-9EF84769E94E}" type="slidenum">
              <a:rPr lang="es-ES_tradnl" smtClean="0"/>
              <a:t>‹Nº›</a:t>
            </a:fld>
            <a:endParaRPr lang="es-ES_tradnl"/>
          </a:p>
        </p:txBody>
      </p:sp>
      <p:sp>
        <p:nvSpPr>
          <p:cNvPr id="7" name="CuadroTexto 6">
            <a:extLst>
              <a:ext uri="{FF2B5EF4-FFF2-40B4-BE49-F238E27FC236}">
                <a16:creationId xmlns:a16="http://schemas.microsoft.com/office/drawing/2014/main" id="{C3752393-93C3-CE0A-B231-33E537B93D88}"/>
              </a:ext>
            </a:extLst>
          </p:cNvPr>
          <p:cNvSpPr txBox="1"/>
          <p:nvPr userDrawn="1"/>
        </p:nvSpPr>
        <p:spPr>
          <a:xfrm>
            <a:off x="7873999" y="138093"/>
            <a:ext cx="4069789" cy="630942"/>
          </a:xfrm>
          <a:prstGeom prst="rect">
            <a:avLst/>
          </a:prstGeom>
          <a:noFill/>
        </p:spPr>
        <p:txBody>
          <a:bodyPr wrap="square" rtlCol="0">
            <a:spAutoFit/>
          </a:bodyPr>
          <a:lstStyle/>
          <a:p>
            <a:pPr algn="r"/>
            <a:r>
              <a:rPr lang="es-MX" sz="1600" b="1" dirty="0">
                <a:solidFill>
                  <a:srgbClr val="002060">
                    <a:alpha val="28297"/>
                  </a:srgbClr>
                </a:solidFill>
                <a:latin typeface="Segoe UI" panose="020B0502040204020203" pitchFamily="34" charset="0"/>
                <a:cs typeface="Segoe UI" panose="020B0502040204020203" pitchFamily="34" charset="0"/>
              </a:rPr>
              <a:t>International Workshop on Automation</a:t>
            </a:r>
          </a:p>
          <a:p>
            <a:pPr algn="r"/>
            <a:r>
              <a:rPr lang="es-MX" sz="1100" dirty="0">
                <a:solidFill>
                  <a:srgbClr val="002060">
                    <a:alpha val="28297"/>
                  </a:srgbClr>
                </a:solidFill>
                <a:latin typeface="Segoe UI Light" panose="020B0502040204020203" pitchFamily="34" charset="0"/>
                <a:cs typeface="Segoe UI Light" panose="020B0502040204020203" pitchFamily="34" charset="0"/>
              </a:rPr>
              <a:t>Auditorio FCE-  BUAP</a:t>
            </a:r>
          </a:p>
          <a:p>
            <a:pPr algn="r"/>
            <a:r>
              <a:rPr lang="es-MX" sz="800" dirty="0">
                <a:solidFill>
                  <a:srgbClr val="002060">
                    <a:alpha val="28297"/>
                  </a:srgbClr>
                </a:solidFill>
                <a:latin typeface="Segoe UI Light" panose="020B0502040204020203" pitchFamily="34" charset="0"/>
                <a:cs typeface="Segoe UI Light" panose="020B0502040204020203" pitchFamily="34" charset="0"/>
              </a:rPr>
              <a:t>June 22 – June 26, 2026</a:t>
            </a:r>
          </a:p>
        </p:txBody>
      </p:sp>
      <p:grpSp>
        <p:nvGrpSpPr>
          <p:cNvPr id="8" name="Grupo 7">
            <a:extLst>
              <a:ext uri="{FF2B5EF4-FFF2-40B4-BE49-F238E27FC236}">
                <a16:creationId xmlns:a16="http://schemas.microsoft.com/office/drawing/2014/main" id="{7D8BADAE-EF69-8E4E-D3B3-CB2FAC229F17}"/>
              </a:ext>
            </a:extLst>
          </p:cNvPr>
          <p:cNvGrpSpPr/>
          <p:nvPr userDrawn="1"/>
        </p:nvGrpSpPr>
        <p:grpSpPr>
          <a:xfrm>
            <a:off x="9631680" y="6462395"/>
            <a:ext cx="2412814" cy="286024"/>
            <a:chOff x="186607" y="47734288"/>
            <a:chExt cx="21184127" cy="3472112"/>
          </a:xfrm>
        </p:grpSpPr>
        <p:pic>
          <p:nvPicPr>
            <p:cNvPr id="9" name="Imagen 8">
              <a:extLst>
                <a:ext uri="{FF2B5EF4-FFF2-40B4-BE49-F238E27FC236}">
                  <a16:creationId xmlns:a16="http://schemas.microsoft.com/office/drawing/2014/main" id="{D1CA8A69-6BE8-87D8-A975-E72D9A84F4C6}"/>
                </a:ext>
              </a:extLst>
            </p:cNvPr>
            <p:cNvPicPr>
              <a:picLocks noChangeAspect="1"/>
            </p:cNvPicPr>
            <p:nvPr/>
          </p:nvPicPr>
          <p:blipFill>
            <a:blip r:embed="rId2"/>
            <a:srcRect l="33172" r="32108" b="70335"/>
            <a:stretch/>
          </p:blipFill>
          <p:spPr>
            <a:xfrm>
              <a:off x="7277811" y="48390464"/>
              <a:ext cx="3283419" cy="2533417"/>
            </a:xfrm>
            <a:prstGeom prst="rect">
              <a:avLst/>
            </a:prstGeom>
          </p:spPr>
        </p:pic>
        <p:pic>
          <p:nvPicPr>
            <p:cNvPr id="10" name="Imagen 9">
              <a:extLst>
                <a:ext uri="{FF2B5EF4-FFF2-40B4-BE49-F238E27FC236}">
                  <a16:creationId xmlns:a16="http://schemas.microsoft.com/office/drawing/2014/main" id="{A21C2A2C-82B6-A4D2-0467-16DF1924FB53}"/>
                </a:ext>
              </a:extLst>
            </p:cNvPr>
            <p:cNvPicPr>
              <a:picLocks noChangeAspect="1"/>
            </p:cNvPicPr>
            <p:nvPr/>
          </p:nvPicPr>
          <p:blipFill>
            <a:blip r:embed="rId2"/>
            <a:srcRect t="68520"/>
            <a:stretch/>
          </p:blipFill>
          <p:spPr>
            <a:xfrm>
              <a:off x="12285073" y="48085609"/>
              <a:ext cx="9085661" cy="2769475"/>
            </a:xfrm>
            <a:prstGeom prst="rect">
              <a:avLst/>
            </a:prstGeom>
          </p:spPr>
        </p:pic>
        <p:pic>
          <p:nvPicPr>
            <p:cNvPr id="11" name="Picture 2" descr="Facultad de Ciencias de la Electrónica BUAP | Puebla">
              <a:extLst>
                <a:ext uri="{FF2B5EF4-FFF2-40B4-BE49-F238E27FC236}">
                  <a16:creationId xmlns:a16="http://schemas.microsoft.com/office/drawing/2014/main" id="{69091E93-B3C5-6587-86A4-30A3153E09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759" y="47924257"/>
              <a:ext cx="1185272" cy="264892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94926685-ECA5-3E40-D418-409F44F15433}"/>
                </a:ext>
              </a:extLst>
            </p:cNvPr>
            <p:cNvPicPr>
              <a:picLocks noChangeAspect="1"/>
            </p:cNvPicPr>
            <p:nvPr/>
          </p:nvPicPr>
          <p:blipFill>
            <a:blip r:embed="rId2"/>
            <a:srcRect r="70809" b="70335"/>
            <a:stretch/>
          </p:blipFill>
          <p:spPr>
            <a:xfrm>
              <a:off x="186607" y="48451359"/>
              <a:ext cx="2865648" cy="2512925"/>
            </a:xfrm>
            <a:prstGeom prst="rect">
              <a:avLst/>
            </a:prstGeom>
          </p:spPr>
        </p:pic>
        <p:pic>
          <p:nvPicPr>
            <p:cNvPr id="13" name="Imagen 12">
              <a:extLst>
                <a:ext uri="{FF2B5EF4-FFF2-40B4-BE49-F238E27FC236}">
                  <a16:creationId xmlns:a16="http://schemas.microsoft.com/office/drawing/2014/main" id="{7CEF30AD-4C58-42E4-4844-EEB917B59BFA}"/>
                </a:ext>
              </a:extLst>
            </p:cNvPr>
            <p:cNvPicPr>
              <a:picLocks noChangeAspect="1"/>
            </p:cNvPicPr>
            <p:nvPr/>
          </p:nvPicPr>
          <p:blipFill>
            <a:blip r:embed="rId4"/>
            <a:stretch>
              <a:fillRect/>
            </a:stretch>
          </p:blipFill>
          <p:spPr>
            <a:xfrm>
              <a:off x="4192190" y="48359763"/>
              <a:ext cx="2998279" cy="2221156"/>
            </a:xfrm>
            <a:prstGeom prst="rect">
              <a:avLst/>
            </a:prstGeom>
          </p:spPr>
        </p:pic>
        <p:pic>
          <p:nvPicPr>
            <p:cNvPr id="14" name="Picture 2" descr="No hay ninguna descripción de la foto disponible.">
              <a:extLst>
                <a:ext uri="{FF2B5EF4-FFF2-40B4-BE49-F238E27FC236}">
                  <a16:creationId xmlns:a16="http://schemas.microsoft.com/office/drawing/2014/main" id="{7D28D389-BC77-2499-A4A1-2D68E31ECF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9409" y="47734288"/>
              <a:ext cx="1975195" cy="3472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86736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B0A32F-4A3B-C8C7-E2E3-7A535C5EAF7A}"/>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192A3FA2-FF35-8057-7303-FDC5C5284F6C}"/>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F30AA153-4507-AEC8-A1E3-AF3E7759D15E}"/>
              </a:ext>
            </a:extLst>
          </p:cNvPr>
          <p:cNvSpPr>
            <a:spLocks noGrp="1"/>
          </p:cNvSpPr>
          <p:nvPr>
            <p:ph type="dt" sz="half" idx="10"/>
          </p:nvPr>
        </p:nvSpPr>
        <p:spPr/>
        <p:txBody>
          <a:bodyPr/>
          <a:lstStyle/>
          <a:p>
            <a:fld id="{59A4B587-C08F-6549-B4F0-96AF71B78D5C}" type="datetimeFigureOut">
              <a:rPr lang="es-ES_tradnl" smtClean="0"/>
              <a:t>15/6/26</a:t>
            </a:fld>
            <a:endParaRPr lang="es-ES_tradnl"/>
          </a:p>
        </p:txBody>
      </p:sp>
      <p:sp>
        <p:nvSpPr>
          <p:cNvPr id="5" name="Marcador de pie de página 4">
            <a:extLst>
              <a:ext uri="{FF2B5EF4-FFF2-40B4-BE49-F238E27FC236}">
                <a16:creationId xmlns:a16="http://schemas.microsoft.com/office/drawing/2014/main" id="{F40D51AE-ED83-5190-6B25-909E6143DBF5}"/>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CCA9308A-AE4C-89B4-B12A-515520720341}"/>
              </a:ext>
            </a:extLst>
          </p:cNvPr>
          <p:cNvSpPr>
            <a:spLocks noGrp="1"/>
          </p:cNvSpPr>
          <p:nvPr>
            <p:ph type="sldNum" sz="quarter" idx="12"/>
          </p:nvPr>
        </p:nvSpPr>
        <p:spPr/>
        <p:txBody>
          <a:bodyPr/>
          <a:lstStyle/>
          <a:p>
            <a:fld id="{D686A46C-8F0B-524F-8FF7-9EF84769E94E}" type="slidenum">
              <a:rPr lang="es-ES_tradnl" smtClean="0"/>
              <a:t>‹Nº›</a:t>
            </a:fld>
            <a:endParaRPr lang="es-ES_tradnl"/>
          </a:p>
        </p:txBody>
      </p:sp>
      <p:sp>
        <p:nvSpPr>
          <p:cNvPr id="8" name="CuadroTexto 7">
            <a:extLst>
              <a:ext uri="{FF2B5EF4-FFF2-40B4-BE49-F238E27FC236}">
                <a16:creationId xmlns:a16="http://schemas.microsoft.com/office/drawing/2014/main" id="{9CAAF18C-D1B1-25FB-1D85-D438E2554F17}"/>
              </a:ext>
            </a:extLst>
          </p:cNvPr>
          <p:cNvSpPr txBox="1"/>
          <p:nvPr userDrawn="1"/>
        </p:nvSpPr>
        <p:spPr>
          <a:xfrm>
            <a:off x="7873999" y="138093"/>
            <a:ext cx="4069789" cy="630942"/>
          </a:xfrm>
          <a:prstGeom prst="rect">
            <a:avLst/>
          </a:prstGeom>
          <a:noFill/>
        </p:spPr>
        <p:txBody>
          <a:bodyPr wrap="square" rtlCol="0">
            <a:spAutoFit/>
          </a:bodyPr>
          <a:lstStyle/>
          <a:p>
            <a:pPr algn="r"/>
            <a:r>
              <a:rPr lang="es-MX" sz="1600" b="1" dirty="0">
                <a:solidFill>
                  <a:srgbClr val="002060">
                    <a:alpha val="28297"/>
                  </a:srgbClr>
                </a:solidFill>
                <a:latin typeface="Segoe UI" panose="020B0502040204020203" pitchFamily="34" charset="0"/>
                <a:cs typeface="Segoe UI" panose="020B0502040204020203" pitchFamily="34" charset="0"/>
              </a:rPr>
              <a:t>International Workshop on Automation</a:t>
            </a:r>
          </a:p>
          <a:p>
            <a:pPr algn="r"/>
            <a:r>
              <a:rPr lang="es-MX" sz="1100" dirty="0">
                <a:solidFill>
                  <a:srgbClr val="002060">
                    <a:alpha val="28297"/>
                  </a:srgbClr>
                </a:solidFill>
                <a:latin typeface="Segoe UI Light" panose="020B0502040204020203" pitchFamily="34" charset="0"/>
                <a:cs typeface="Segoe UI Light" panose="020B0502040204020203" pitchFamily="34" charset="0"/>
              </a:rPr>
              <a:t>Auditorio FCE-  BUAP</a:t>
            </a:r>
          </a:p>
          <a:p>
            <a:pPr algn="r"/>
            <a:r>
              <a:rPr lang="es-MX" sz="800" dirty="0">
                <a:solidFill>
                  <a:srgbClr val="002060">
                    <a:alpha val="28297"/>
                  </a:srgbClr>
                </a:solidFill>
                <a:latin typeface="Segoe UI Light" panose="020B0502040204020203" pitchFamily="34" charset="0"/>
                <a:cs typeface="Segoe UI Light" panose="020B0502040204020203" pitchFamily="34" charset="0"/>
              </a:rPr>
              <a:t>June 22 – June 26, 2026</a:t>
            </a:r>
          </a:p>
        </p:txBody>
      </p:sp>
      <p:grpSp>
        <p:nvGrpSpPr>
          <p:cNvPr id="9" name="Grupo 8">
            <a:extLst>
              <a:ext uri="{FF2B5EF4-FFF2-40B4-BE49-F238E27FC236}">
                <a16:creationId xmlns:a16="http://schemas.microsoft.com/office/drawing/2014/main" id="{A9AA1191-044D-C8FB-AD76-78AB082501FF}"/>
              </a:ext>
            </a:extLst>
          </p:cNvPr>
          <p:cNvGrpSpPr/>
          <p:nvPr userDrawn="1"/>
        </p:nvGrpSpPr>
        <p:grpSpPr>
          <a:xfrm>
            <a:off x="9631680" y="6462395"/>
            <a:ext cx="2412814" cy="286024"/>
            <a:chOff x="186607" y="47734288"/>
            <a:chExt cx="21184127" cy="3472112"/>
          </a:xfrm>
        </p:grpSpPr>
        <p:pic>
          <p:nvPicPr>
            <p:cNvPr id="10" name="Imagen 9">
              <a:extLst>
                <a:ext uri="{FF2B5EF4-FFF2-40B4-BE49-F238E27FC236}">
                  <a16:creationId xmlns:a16="http://schemas.microsoft.com/office/drawing/2014/main" id="{B6243EC6-A380-ACCB-E10A-507353AFC5A9}"/>
                </a:ext>
              </a:extLst>
            </p:cNvPr>
            <p:cNvPicPr>
              <a:picLocks noChangeAspect="1"/>
            </p:cNvPicPr>
            <p:nvPr/>
          </p:nvPicPr>
          <p:blipFill>
            <a:blip r:embed="rId2"/>
            <a:srcRect l="33172" r="32108" b="70335"/>
            <a:stretch/>
          </p:blipFill>
          <p:spPr>
            <a:xfrm>
              <a:off x="7277811" y="48390464"/>
              <a:ext cx="3283419" cy="2533417"/>
            </a:xfrm>
            <a:prstGeom prst="rect">
              <a:avLst/>
            </a:prstGeom>
          </p:spPr>
        </p:pic>
        <p:pic>
          <p:nvPicPr>
            <p:cNvPr id="11" name="Imagen 10">
              <a:extLst>
                <a:ext uri="{FF2B5EF4-FFF2-40B4-BE49-F238E27FC236}">
                  <a16:creationId xmlns:a16="http://schemas.microsoft.com/office/drawing/2014/main" id="{27BE6349-904F-0BA7-42C1-F7E0076303DF}"/>
                </a:ext>
              </a:extLst>
            </p:cNvPr>
            <p:cNvPicPr>
              <a:picLocks noChangeAspect="1"/>
            </p:cNvPicPr>
            <p:nvPr/>
          </p:nvPicPr>
          <p:blipFill>
            <a:blip r:embed="rId2"/>
            <a:srcRect t="68520"/>
            <a:stretch/>
          </p:blipFill>
          <p:spPr>
            <a:xfrm>
              <a:off x="12285073" y="48085609"/>
              <a:ext cx="9085661" cy="2769475"/>
            </a:xfrm>
            <a:prstGeom prst="rect">
              <a:avLst/>
            </a:prstGeom>
          </p:spPr>
        </p:pic>
        <p:pic>
          <p:nvPicPr>
            <p:cNvPr id="12" name="Picture 2" descr="Facultad de Ciencias de la Electrónica BUAP | Puebla">
              <a:extLst>
                <a:ext uri="{FF2B5EF4-FFF2-40B4-BE49-F238E27FC236}">
                  <a16:creationId xmlns:a16="http://schemas.microsoft.com/office/drawing/2014/main" id="{5AAD0CF3-D176-02B4-1769-D3AA9DF73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759" y="47924257"/>
              <a:ext cx="1185272" cy="264892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8C212F2C-98C8-8073-8774-8A1CB9A64C65}"/>
                </a:ext>
              </a:extLst>
            </p:cNvPr>
            <p:cNvPicPr>
              <a:picLocks noChangeAspect="1"/>
            </p:cNvPicPr>
            <p:nvPr/>
          </p:nvPicPr>
          <p:blipFill>
            <a:blip r:embed="rId2"/>
            <a:srcRect r="70809" b="70335"/>
            <a:stretch/>
          </p:blipFill>
          <p:spPr>
            <a:xfrm>
              <a:off x="186607" y="48451359"/>
              <a:ext cx="2865648" cy="2512925"/>
            </a:xfrm>
            <a:prstGeom prst="rect">
              <a:avLst/>
            </a:prstGeom>
          </p:spPr>
        </p:pic>
        <p:pic>
          <p:nvPicPr>
            <p:cNvPr id="14" name="Imagen 13">
              <a:extLst>
                <a:ext uri="{FF2B5EF4-FFF2-40B4-BE49-F238E27FC236}">
                  <a16:creationId xmlns:a16="http://schemas.microsoft.com/office/drawing/2014/main" id="{9D231643-BBD0-67E5-C5A2-61957E36528C}"/>
                </a:ext>
              </a:extLst>
            </p:cNvPr>
            <p:cNvPicPr>
              <a:picLocks noChangeAspect="1"/>
            </p:cNvPicPr>
            <p:nvPr/>
          </p:nvPicPr>
          <p:blipFill>
            <a:blip r:embed="rId4"/>
            <a:stretch>
              <a:fillRect/>
            </a:stretch>
          </p:blipFill>
          <p:spPr>
            <a:xfrm>
              <a:off x="4192190" y="48359763"/>
              <a:ext cx="2998279" cy="2221156"/>
            </a:xfrm>
            <a:prstGeom prst="rect">
              <a:avLst/>
            </a:prstGeom>
          </p:spPr>
        </p:pic>
        <p:pic>
          <p:nvPicPr>
            <p:cNvPr id="15" name="Picture 2" descr="No hay ninguna descripción de la foto disponible.">
              <a:extLst>
                <a:ext uri="{FF2B5EF4-FFF2-40B4-BE49-F238E27FC236}">
                  <a16:creationId xmlns:a16="http://schemas.microsoft.com/office/drawing/2014/main" id="{4EF05DBC-400F-53B4-53B2-C1A04D0D21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9409" y="47734288"/>
              <a:ext cx="1975195" cy="3472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0714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182F3A-3D46-E316-8A78-37A33C9F0B33}"/>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2E3ADD63-5BBF-0E9E-10A8-94F8532239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AF3B58A8-FECB-C729-D7ED-EFE4EB0D1973}"/>
              </a:ext>
            </a:extLst>
          </p:cNvPr>
          <p:cNvSpPr>
            <a:spLocks noGrp="1"/>
          </p:cNvSpPr>
          <p:nvPr>
            <p:ph type="dt" sz="half" idx="10"/>
          </p:nvPr>
        </p:nvSpPr>
        <p:spPr/>
        <p:txBody>
          <a:bodyPr/>
          <a:lstStyle/>
          <a:p>
            <a:fld id="{59A4B587-C08F-6549-B4F0-96AF71B78D5C}" type="datetimeFigureOut">
              <a:rPr lang="es-ES_tradnl" smtClean="0"/>
              <a:t>15/6/26</a:t>
            </a:fld>
            <a:endParaRPr lang="es-ES_tradnl"/>
          </a:p>
        </p:txBody>
      </p:sp>
      <p:sp>
        <p:nvSpPr>
          <p:cNvPr id="5" name="Marcador de pie de página 4">
            <a:extLst>
              <a:ext uri="{FF2B5EF4-FFF2-40B4-BE49-F238E27FC236}">
                <a16:creationId xmlns:a16="http://schemas.microsoft.com/office/drawing/2014/main" id="{55D8FCCE-3E40-EF0A-6373-AF5D09EA9972}"/>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00CDE8E3-50F8-60C2-D6A2-05D3DD541A08}"/>
              </a:ext>
            </a:extLst>
          </p:cNvPr>
          <p:cNvSpPr>
            <a:spLocks noGrp="1"/>
          </p:cNvSpPr>
          <p:nvPr>
            <p:ph type="sldNum" sz="quarter" idx="12"/>
          </p:nvPr>
        </p:nvSpPr>
        <p:spPr/>
        <p:txBody>
          <a:bodyPr/>
          <a:lstStyle/>
          <a:p>
            <a:fld id="{D686A46C-8F0B-524F-8FF7-9EF84769E94E}" type="slidenum">
              <a:rPr lang="es-ES_tradnl" smtClean="0"/>
              <a:t>‹Nº›</a:t>
            </a:fld>
            <a:endParaRPr lang="es-ES_tradnl"/>
          </a:p>
        </p:txBody>
      </p:sp>
      <p:sp>
        <p:nvSpPr>
          <p:cNvPr id="8" name="CuadroTexto 7">
            <a:extLst>
              <a:ext uri="{FF2B5EF4-FFF2-40B4-BE49-F238E27FC236}">
                <a16:creationId xmlns:a16="http://schemas.microsoft.com/office/drawing/2014/main" id="{03349979-2194-B993-7BC0-6CA31C9D4142}"/>
              </a:ext>
            </a:extLst>
          </p:cNvPr>
          <p:cNvSpPr txBox="1"/>
          <p:nvPr userDrawn="1"/>
        </p:nvSpPr>
        <p:spPr>
          <a:xfrm>
            <a:off x="7873999" y="138093"/>
            <a:ext cx="4069789" cy="630942"/>
          </a:xfrm>
          <a:prstGeom prst="rect">
            <a:avLst/>
          </a:prstGeom>
          <a:noFill/>
        </p:spPr>
        <p:txBody>
          <a:bodyPr wrap="square" rtlCol="0">
            <a:spAutoFit/>
          </a:bodyPr>
          <a:lstStyle/>
          <a:p>
            <a:pPr algn="r"/>
            <a:r>
              <a:rPr lang="es-MX" sz="1600" b="1" dirty="0">
                <a:solidFill>
                  <a:srgbClr val="002060">
                    <a:alpha val="28297"/>
                  </a:srgbClr>
                </a:solidFill>
                <a:latin typeface="Segoe UI" panose="020B0502040204020203" pitchFamily="34" charset="0"/>
                <a:cs typeface="Segoe UI" panose="020B0502040204020203" pitchFamily="34" charset="0"/>
              </a:rPr>
              <a:t>International Workshop on Automation</a:t>
            </a:r>
          </a:p>
          <a:p>
            <a:pPr algn="r"/>
            <a:r>
              <a:rPr lang="es-MX" sz="1100" dirty="0">
                <a:solidFill>
                  <a:srgbClr val="002060">
                    <a:alpha val="28297"/>
                  </a:srgbClr>
                </a:solidFill>
                <a:latin typeface="Segoe UI Light" panose="020B0502040204020203" pitchFamily="34" charset="0"/>
                <a:cs typeface="Segoe UI Light" panose="020B0502040204020203" pitchFamily="34" charset="0"/>
              </a:rPr>
              <a:t>Auditorio FCE-  BUAP</a:t>
            </a:r>
          </a:p>
          <a:p>
            <a:pPr algn="r"/>
            <a:r>
              <a:rPr lang="es-MX" sz="800" dirty="0">
                <a:solidFill>
                  <a:srgbClr val="002060">
                    <a:alpha val="28297"/>
                  </a:srgbClr>
                </a:solidFill>
                <a:latin typeface="Segoe UI Light" panose="020B0502040204020203" pitchFamily="34" charset="0"/>
                <a:cs typeface="Segoe UI Light" panose="020B0502040204020203" pitchFamily="34" charset="0"/>
              </a:rPr>
              <a:t>June 22 – June 26, 2026</a:t>
            </a:r>
          </a:p>
        </p:txBody>
      </p:sp>
      <p:grpSp>
        <p:nvGrpSpPr>
          <p:cNvPr id="9" name="Grupo 8">
            <a:extLst>
              <a:ext uri="{FF2B5EF4-FFF2-40B4-BE49-F238E27FC236}">
                <a16:creationId xmlns:a16="http://schemas.microsoft.com/office/drawing/2014/main" id="{0B26A2BE-6F02-06D6-0DF2-CDD515E3A75B}"/>
              </a:ext>
            </a:extLst>
          </p:cNvPr>
          <p:cNvGrpSpPr/>
          <p:nvPr userDrawn="1"/>
        </p:nvGrpSpPr>
        <p:grpSpPr>
          <a:xfrm>
            <a:off x="9631680" y="6462395"/>
            <a:ext cx="2412814" cy="286024"/>
            <a:chOff x="186607" y="47734288"/>
            <a:chExt cx="21184127" cy="3472112"/>
          </a:xfrm>
        </p:grpSpPr>
        <p:pic>
          <p:nvPicPr>
            <p:cNvPr id="10" name="Imagen 9">
              <a:extLst>
                <a:ext uri="{FF2B5EF4-FFF2-40B4-BE49-F238E27FC236}">
                  <a16:creationId xmlns:a16="http://schemas.microsoft.com/office/drawing/2014/main" id="{81296170-9F12-85DD-A2B8-FEA63591A255}"/>
                </a:ext>
              </a:extLst>
            </p:cNvPr>
            <p:cNvPicPr>
              <a:picLocks noChangeAspect="1"/>
            </p:cNvPicPr>
            <p:nvPr/>
          </p:nvPicPr>
          <p:blipFill>
            <a:blip r:embed="rId2"/>
            <a:srcRect l="33172" r="32108" b="70335"/>
            <a:stretch/>
          </p:blipFill>
          <p:spPr>
            <a:xfrm>
              <a:off x="7277811" y="48390464"/>
              <a:ext cx="3283419" cy="2533417"/>
            </a:xfrm>
            <a:prstGeom prst="rect">
              <a:avLst/>
            </a:prstGeom>
          </p:spPr>
        </p:pic>
        <p:pic>
          <p:nvPicPr>
            <p:cNvPr id="11" name="Imagen 10">
              <a:extLst>
                <a:ext uri="{FF2B5EF4-FFF2-40B4-BE49-F238E27FC236}">
                  <a16:creationId xmlns:a16="http://schemas.microsoft.com/office/drawing/2014/main" id="{4E46D562-6847-B96C-0EC9-1843D506DB09}"/>
                </a:ext>
              </a:extLst>
            </p:cNvPr>
            <p:cNvPicPr>
              <a:picLocks noChangeAspect="1"/>
            </p:cNvPicPr>
            <p:nvPr/>
          </p:nvPicPr>
          <p:blipFill>
            <a:blip r:embed="rId2"/>
            <a:srcRect t="68520"/>
            <a:stretch/>
          </p:blipFill>
          <p:spPr>
            <a:xfrm>
              <a:off x="12285073" y="48085609"/>
              <a:ext cx="9085661" cy="2769475"/>
            </a:xfrm>
            <a:prstGeom prst="rect">
              <a:avLst/>
            </a:prstGeom>
          </p:spPr>
        </p:pic>
        <p:pic>
          <p:nvPicPr>
            <p:cNvPr id="12" name="Picture 2" descr="Facultad de Ciencias de la Electrónica BUAP | Puebla">
              <a:extLst>
                <a:ext uri="{FF2B5EF4-FFF2-40B4-BE49-F238E27FC236}">
                  <a16:creationId xmlns:a16="http://schemas.microsoft.com/office/drawing/2014/main" id="{55A794B4-ABDF-B089-6DE3-A04D94146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759" y="47924257"/>
              <a:ext cx="1185272" cy="264892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5CA026C9-9B2F-BD45-3516-6D7637AB6489}"/>
                </a:ext>
              </a:extLst>
            </p:cNvPr>
            <p:cNvPicPr>
              <a:picLocks noChangeAspect="1"/>
            </p:cNvPicPr>
            <p:nvPr/>
          </p:nvPicPr>
          <p:blipFill>
            <a:blip r:embed="rId2"/>
            <a:srcRect r="70809" b="70335"/>
            <a:stretch/>
          </p:blipFill>
          <p:spPr>
            <a:xfrm>
              <a:off x="186607" y="48451359"/>
              <a:ext cx="2865648" cy="2512925"/>
            </a:xfrm>
            <a:prstGeom prst="rect">
              <a:avLst/>
            </a:prstGeom>
          </p:spPr>
        </p:pic>
        <p:pic>
          <p:nvPicPr>
            <p:cNvPr id="14" name="Imagen 13">
              <a:extLst>
                <a:ext uri="{FF2B5EF4-FFF2-40B4-BE49-F238E27FC236}">
                  <a16:creationId xmlns:a16="http://schemas.microsoft.com/office/drawing/2014/main" id="{9D7EF1DA-E052-1223-568B-733BD180E5B3}"/>
                </a:ext>
              </a:extLst>
            </p:cNvPr>
            <p:cNvPicPr>
              <a:picLocks noChangeAspect="1"/>
            </p:cNvPicPr>
            <p:nvPr/>
          </p:nvPicPr>
          <p:blipFill>
            <a:blip r:embed="rId4"/>
            <a:stretch>
              <a:fillRect/>
            </a:stretch>
          </p:blipFill>
          <p:spPr>
            <a:xfrm>
              <a:off x="4192190" y="48359763"/>
              <a:ext cx="2998279" cy="2221156"/>
            </a:xfrm>
            <a:prstGeom prst="rect">
              <a:avLst/>
            </a:prstGeom>
          </p:spPr>
        </p:pic>
        <p:pic>
          <p:nvPicPr>
            <p:cNvPr id="15" name="Picture 2" descr="No hay ninguna descripción de la foto disponible.">
              <a:extLst>
                <a:ext uri="{FF2B5EF4-FFF2-40B4-BE49-F238E27FC236}">
                  <a16:creationId xmlns:a16="http://schemas.microsoft.com/office/drawing/2014/main" id="{1EC50076-5910-9263-0E39-C7027CFC42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9409" y="47734288"/>
              <a:ext cx="1975195" cy="3472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94081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B50453-A87C-C077-F0C5-0AE1D129C252}"/>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E99D2354-9C4F-2A2F-49EA-EAC1C1381EC6}"/>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contenido 3">
            <a:extLst>
              <a:ext uri="{FF2B5EF4-FFF2-40B4-BE49-F238E27FC236}">
                <a16:creationId xmlns:a16="http://schemas.microsoft.com/office/drawing/2014/main" id="{95E7C59D-43BF-DBF7-0821-A9691E76125B}"/>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fecha 4">
            <a:extLst>
              <a:ext uri="{FF2B5EF4-FFF2-40B4-BE49-F238E27FC236}">
                <a16:creationId xmlns:a16="http://schemas.microsoft.com/office/drawing/2014/main" id="{CF7D0BBD-CBB8-329F-63B5-BA9AA21814FB}"/>
              </a:ext>
            </a:extLst>
          </p:cNvPr>
          <p:cNvSpPr>
            <a:spLocks noGrp="1"/>
          </p:cNvSpPr>
          <p:nvPr>
            <p:ph type="dt" sz="half" idx="10"/>
          </p:nvPr>
        </p:nvSpPr>
        <p:spPr/>
        <p:txBody>
          <a:bodyPr/>
          <a:lstStyle/>
          <a:p>
            <a:fld id="{59A4B587-C08F-6549-B4F0-96AF71B78D5C}" type="datetimeFigureOut">
              <a:rPr lang="es-ES_tradnl" smtClean="0"/>
              <a:t>15/6/26</a:t>
            </a:fld>
            <a:endParaRPr lang="es-ES_tradnl"/>
          </a:p>
        </p:txBody>
      </p:sp>
      <p:sp>
        <p:nvSpPr>
          <p:cNvPr id="6" name="Marcador de pie de página 5">
            <a:extLst>
              <a:ext uri="{FF2B5EF4-FFF2-40B4-BE49-F238E27FC236}">
                <a16:creationId xmlns:a16="http://schemas.microsoft.com/office/drawing/2014/main" id="{9DB487C9-ECF5-9629-E4BD-EBED4150DCB9}"/>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13BEF0EC-EFB1-4FB7-087F-5C48C601232E}"/>
              </a:ext>
            </a:extLst>
          </p:cNvPr>
          <p:cNvSpPr>
            <a:spLocks noGrp="1"/>
          </p:cNvSpPr>
          <p:nvPr>
            <p:ph type="sldNum" sz="quarter" idx="12"/>
          </p:nvPr>
        </p:nvSpPr>
        <p:spPr/>
        <p:txBody>
          <a:bodyPr/>
          <a:lstStyle/>
          <a:p>
            <a:fld id="{D686A46C-8F0B-524F-8FF7-9EF84769E94E}" type="slidenum">
              <a:rPr lang="es-ES_tradnl" smtClean="0"/>
              <a:t>‹Nº›</a:t>
            </a:fld>
            <a:endParaRPr lang="es-ES_tradnl"/>
          </a:p>
        </p:txBody>
      </p:sp>
      <p:sp>
        <p:nvSpPr>
          <p:cNvPr id="9" name="CuadroTexto 8">
            <a:extLst>
              <a:ext uri="{FF2B5EF4-FFF2-40B4-BE49-F238E27FC236}">
                <a16:creationId xmlns:a16="http://schemas.microsoft.com/office/drawing/2014/main" id="{1141DDC8-C97C-2992-793B-9DB9B7D08B4D}"/>
              </a:ext>
            </a:extLst>
          </p:cNvPr>
          <p:cNvSpPr txBox="1"/>
          <p:nvPr userDrawn="1"/>
        </p:nvSpPr>
        <p:spPr>
          <a:xfrm>
            <a:off x="7873999" y="138093"/>
            <a:ext cx="4069789" cy="630942"/>
          </a:xfrm>
          <a:prstGeom prst="rect">
            <a:avLst/>
          </a:prstGeom>
          <a:noFill/>
        </p:spPr>
        <p:txBody>
          <a:bodyPr wrap="square" rtlCol="0">
            <a:spAutoFit/>
          </a:bodyPr>
          <a:lstStyle/>
          <a:p>
            <a:pPr algn="r"/>
            <a:r>
              <a:rPr lang="es-MX" sz="1600" b="1" dirty="0">
                <a:solidFill>
                  <a:srgbClr val="002060">
                    <a:alpha val="28297"/>
                  </a:srgbClr>
                </a:solidFill>
                <a:latin typeface="Segoe UI" panose="020B0502040204020203" pitchFamily="34" charset="0"/>
                <a:cs typeface="Segoe UI" panose="020B0502040204020203" pitchFamily="34" charset="0"/>
              </a:rPr>
              <a:t>International Workshop on Automation</a:t>
            </a:r>
          </a:p>
          <a:p>
            <a:pPr algn="r"/>
            <a:r>
              <a:rPr lang="es-MX" sz="1100" dirty="0">
                <a:solidFill>
                  <a:srgbClr val="002060">
                    <a:alpha val="28297"/>
                  </a:srgbClr>
                </a:solidFill>
                <a:latin typeface="Segoe UI Light" panose="020B0502040204020203" pitchFamily="34" charset="0"/>
                <a:cs typeface="Segoe UI Light" panose="020B0502040204020203" pitchFamily="34" charset="0"/>
              </a:rPr>
              <a:t>Auditorio FCE-  BUAP</a:t>
            </a:r>
          </a:p>
          <a:p>
            <a:pPr algn="r"/>
            <a:r>
              <a:rPr lang="es-MX" sz="800" dirty="0">
                <a:solidFill>
                  <a:srgbClr val="002060">
                    <a:alpha val="28297"/>
                  </a:srgbClr>
                </a:solidFill>
                <a:latin typeface="Segoe UI Light" panose="020B0502040204020203" pitchFamily="34" charset="0"/>
                <a:cs typeface="Segoe UI Light" panose="020B0502040204020203" pitchFamily="34" charset="0"/>
              </a:rPr>
              <a:t>June 22 – June 26, 2026</a:t>
            </a:r>
          </a:p>
        </p:txBody>
      </p:sp>
      <p:grpSp>
        <p:nvGrpSpPr>
          <p:cNvPr id="10" name="Grupo 9">
            <a:extLst>
              <a:ext uri="{FF2B5EF4-FFF2-40B4-BE49-F238E27FC236}">
                <a16:creationId xmlns:a16="http://schemas.microsoft.com/office/drawing/2014/main" id="{11BA489B-EF94-1848-4053-B9B299548753}"/>
              </a:ext>
            </a:extLst>
          </p:cNvPr>
          <p:cNvGrpSpPr/>
          <p:nvPr userDrawn="1"/>
        </p:nvGrpSpPr>
        <p:grpSpPr>
          <a:xfrm>
            <a:off x="9631680" y="6462395"/>
            <a:ext cx="2412814" cy="286024"/>
            <a:chOff x="186607" y="47734288"/>
            <a:chExt cx="21184127" cy="3472112"/>
          </a:xfrm>
        </p:grpSpPr>
        <p:pic>
          <p:nvPicPr>
            <p:cNvPr id="11" name="Imagen 10">
              <a:extLst>
                <a:ext uri="{FF2B5EF4-FFF2-40B4-BE49-F238E27FC236}">
                  <a16:creationId xmlns:a16="http://schemas.microsoft.com/office/drawing/2014/main" id="{270F30BB-4E0E-993A-3D89-B052A3CE561E}"/>
                </a:ext>
              </a:extLst>
            </p:cNvPr>
            <p:cNvPicPr>
              <a:picLocks noChangeAspect="1"/>
            </p:cNvPicPr>
            <p:nvPr/>
          </p:nvPicPr>
          <p:blipFill>
            <a:blip r:embed="rId2"/>
            <a:srcRect l="33172" r="32108" b="70335"/>
            <a:stretch/>
          </p:blipFill>
          <p:spPr>
            <a:xfrm>
              <a:off x="7277811" y="48390464"/>
              <a:ext cx="3283419" cy="2533417"/>
            </a:xfrm>
            <a:prstGeom prst="rect">
              <a:avLst/>
            </a:prstGeom>
          </p:spPr>
        </p:pic>
        <p:pic>
          <p:nvPicPr>
            <p:cNvPr id="12" name="Imagen 11">
              <a:extLst>
                <a:ext uri="{FF2B5EF4-FFF2-40B4-BE49-F238E27FC236}">
                  <a16:creationId xmlns:a16="http://schemas.microsoft.com/office/drawing/2014/main" id="{E4B6FAA4-E81A-928D-5607-EF75C369A22C}"/>
                </a:ext>
              </a:extLst>
            </p:cNvPr>
            <p:cNvPicPr>
              <a:picLocks noChangeAspect="1"/>
            </p:cNvPicPr>
            <p:nvPr/>
          </p:nvPicPr>
          <p:blipFill>
            <a:blip r:embed="rId2"/>
            <a:srcRect t="68520"/>
            <a:stretch/>
          </p:blipFill>
          <p:spPr>
            <a:xfrm>
              <a:off x="12285073" y="48085609"/>
              <a:ext cx="9085661" cy="2769475"/>
            </a:xfrm>
            <a:prstGeom prst="rect">
              <a:avLst/>
            </a:prstGeom>
          </p:spPr>
        </p:pic>
        <p:pic>
          <p:nvPicPr>
            <p:cNvPr id="13" name="Picture 2" descr="Facultad de Ciencias de la Electrónica BUAP | Puebla">
              <a:extLst>
                <a:ext uri="{FF2B5EF4-FFF2-40B4-BE49-F238E27FC236}">
                  <a16:creationId xmlns:a16="http://schemas.microsoft.com/office/drawing/2014/main" id="{3559292A-D127-2871-8288-979445867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759" y="47924257"/>
              <a:ext cx="1185272" cy="264892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FF54EC41-68C1-E6BA-F03A-24EFF4590503}"/>
                </a:ext>
              </a:extLst>
            </p:cNvPr>
            <p:cNvPicPr>
              <a:picLocks noChangeAspect="1"/>
            </p:cNvPicPr>
            <p:nvPr/>
          </p:nvPicPr>
          <p:blipFill>
            <a:blip r:embed="rId2"/>
            <a:srcRect r="70809" b="70335"/>
            <a:stretch/>
          </p:blipFill>
          <p:spPr>
            <a:xfrm>
              <a:off x="186607" y="48451359"/>
              <a:ext cx="2865648" cy="2512925"/>
            </a:xfrm>
            <a:prstGeom prst="rect">
              <a:avLst/>
            </a:prstGeom>
          </p:spPr>
        </p:pic>
        <p:pic>
          <p:nvPicPr>
            <p:cNvPr id="15" name="Imagen 14">
              <a:extLst>
                <a:ext uri="{FF2B5EF4-FFF2-40B4-BE49-F238E27FC236}">
                  <a16:creationId xmlns:a16="http://schemas.microsoft.com/office/drawing/2014/main" id="{75C8D749-1919-398A-86FA-287BC2422330}"/>
                </a:ext>
              </a:extLst>
            </p:cNvPr>
            <p:cNvPicPr>
              <a:picLocks noChangeAspect="1"/>
            </p:cNvPicPr>
            <p:nvPr/>
          </p:nvPicPr>
          <p:blipFill>
            <a:blip r:embed="rId4"/>
            <a:stretch>
              <a:fillRect/>
            </a:stretch>
          </p:blipFill>
          <p:spPr>
            <a:xfrm>
              <a:off x="4192190" y="48359763"/>
              <a:ext cx="2998279" cy="2221156"/>
            </a:xfrm>
            <a:prstGeom prst="rect">
              <a:avLst/>
            </a:prstGeom>
          </p:spPr>
        </p:pic>
        <p:pic>
          <p:nvPicPr>
            <p:cNvPr id="16" name="Picture 2" descr="No hay ninguna descripción de la foto disponible.">
              <a:extLst>
                <a:ext uri="{FF2B5EF4-FFF2-40B4-BE49-F238E27FC236}">
                  <a16:creationId xmlns:a16="http://schemas.microsoft.com/office/drawing/2014/main" id="{8F1A8D9E-9BA2-1A44-1214-9FFF8197B3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9409" y="47734288"/>
              <a:ext cx="1975195" cy="3472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7670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E8D4C5-9599-185C-6A8F-0D449DCBA011}"/>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CE5277D0-CA03-3D0C-6445-7ED3379CAD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AA7B73B5-DA40-5838-E43F-7C58082EA7F3}"/>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5" name="Marcador de texto 4">
            <a:extLst>
              <a:ext uri="{FF2B5EF4-FFF2-40B4-BE49-F238E27FC236}">
                <a16:creationId xmlns:a16="http://schemas.microsoft.com/office/drawing/2014/main" id="{4361A5D5-3147-19BD-2AE8-C4FF0A0DB6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14323B48-B900-9B29-AC46-09A188917599}"/>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7" name="Marcador de fecha 6">
            <a:extLst>
              <a:ext uri="{FF2B5EF4-FFF2-40B4-BE49-F238E27FC236}">
                <a16:creationId xmlns:a16="http://schemas.microsoft.com/office/drawing/2014/main" id="{90EBDCCF-E1F3-41E4-BE56-F0C4BAF57E38}"/>
              </a:ext>
            </a:extLst>
          </p:cNvPr>
          <p:cNvSpPr>
            <a:spLocks noGrp="1"/>
          </p:cNvSpPr>
          <p:nvPr>
            <p:ph type="dt" sz="half" idx="10"/>
          </p:nvPr>
        </p:nvSpPr>
        <p:spPr/>
        <p:txBody>
          <a:bodyPr/>
          <a:lstStyle/>
          <a:p>
            <a:fld id="{59A4B587-C08F-6549-B4F0-96AF71B78D5C}" type="datetimeFigureOut">
              <a:rPr lang="es-ES_tradnl" smtClean="0"/>
              <a:t>15/6/26</a:t>
            </a:fld>
            <a:endParaRPr lang="es-ES_tradnl"/>
          </a:p>
        </p:txBody>
      </p:sp>
      <p:sp>
        <p:nvSpPr>
          <p:cNvPr id="8" name="Marcador de pie de página 7">
            <a:extLst>
              <a:ext uri="{FF2B5EF4-FFF2-40B4-BE49-F238E27FC236}">
                <a16:creationId xmlns:a16="http://schemas.microsoft.com/office/drawing/2014/main" id="{6EA48D18-FE98-3726-51FE-71FBF812F3C8}"/>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3E44C278-B372-14FA-8D7E-0F0F83FD4D6B}"/>
              </a:ext>
            </a:extLst>
          </p:cNvPr>
          <p:cNvSpPr>
            <a:spLocks noGrp="1"/>
          </p:cNvSpPr>
          <p:nvPr>
            <p:ph type="sldNum" sz="quarter" idx="12"/>
          </p:nvPr>
        </p:nvSpPr>
        <p:spPr/>
        <p:txBody>
          <a:bodyPr/>
          <a:lstStyle/>
          <a:p>
            <a:fld id="{D686A46C-8F0B-524F-8FF7-9EF84769E94E}" type="slidenum">
              <a:rPr lang="es-ES_tradnl" smtClean="0"/>
              <a:t>‹Nº›</a:t>
            </a:fld>
            <a:endParaRPr lang="es-ES_tradnl"/>
          </a:p>
        </p:txBody>
      </p:sp>
      <p:sp>
        <p:nvSpPr>
          <p:cNvPr id="11" name="CuadroTexto 10">
            <a:extLst>
              <a:ext uri="{FF2B5EF4-FFF2-40B4-BE49-F238E27FC236}">
                <a16:creationId xmlns:a16="http://schemas.microsoft.com/office/drawing/2014/main" id="{A44C9359-7E8E-CDC9-6330-66B8CB2B1D68}"/>
              </a:ext>
            </a:extLst>
          </p:cNvPr>
          <p:cNvSpPr txBox="1"/>
          <p:nvPr userDrawn="1"/>
        </p:nvSpPr>
        <p:spPr>
          <a:xfrm>
            <a:off x="7873999" y="138093"/>
            <a:ext cx="4069789" cy="630942"/>
          </a:xfrm>
          <a:prstGeom prst="rect">
            <a:avLst/>
          </a:prstGeom>
          <a:noFill/>
        </p:spPr>
        <p:txBody>
          <a:bodyPr wrap="square" rtlCol="0">
            <a:spAutoFit/>
          </a:bodyPr>
          <a:lstStyle/>
          <a:p>
            <a:pPr algn="r"/>
            <a:r>
              <a:rPr lang="es-MX" sz="1600" b="1" dirty="0">
                <a:solidFill>
                  <a:srgbClr val="002060">
                    <a:alpha val="28297"/>
                  </a:srgbClr>
                </a:solidFill>
                <a:latin typeface="Segoe UI" panose="020B0502040204020203" pitchFamily="34" charset="0"/>
                <a:cs typeface="Segoe UI" panose="020B0502040204020203" pitchFamily="34" charset="0"/>
              </a:rPr>
              <a:t>International Workshop on Automation</a:t>
            </a:r>
          </a:p>
          <a:p>
            <a:pPr algn="r"/>
            <a:r>
              <a:rPr lang="es-MX" sz="1100" dirty="0">
                <a:solidFill>
                  <a:srgbClr val="002060">
                    <a:alpha val="28297"/>
                  </a:srgbClr>
                </a:solidFill>
                <a:latin typeface="Segoe UI Light" panose="020B0502040204020203" pitchFamily="34" charset="0"/>
                <a:cs typeface="Segoe UI Light" panose="020B0502040204020203" pitchFamily="34" charset="0"/>
              </a:rPr>
              <a:t>Auditorio FCE-  BUAP</a:t>
            </a:r>
          </a:p>
          <a:p>
            <a:pPr algn="r"/>
            <a:r>
              <a:rPr lang="es-MX" sz="800" dirty="0">
                <a:solidFill>
                  <a:srgbClr val="002060">
                    <a:alpha val="28297"/>
                  </a:srgbClr>
                </a:solidFill>
                <a:latin typeface="Segoe UI Light" panose="020B0502040204020203" pitchFamily="34" charset="0"/>
                <a:cs typeface="Segoe UI Light" panose="020B0502040204020203" pitchFamily="34" charset="0"/>
              </a:rPr>
              <a:t>June 22 – June 26, 2026</a:t>
            </a:r>
          </a:p>
        </p:txBody>
      </p:sp>
      <p:grpSp>
        <p:nvGrpSpPr>
          <p:cNvPr id="12" name="Grupo 11">
            <a:extLst>
              <a:ext uri="{FF2B5EF4-FFF2-40B4-BE49-F238E27FC236}">
                <a16:creationId xmlns:a16="http://schemas.microsoft.com/office/drawing/2014/main" id="{0BECEA12-971A-24C9-8E3B-3C5CE176E70C}"/>
              </a:ext>
            </a:extLst>
          </p:cNvPr>
          <p:cNvGrpSpPr/>
          <p:nvPr userDrawn="1"/>
        </p:nvGrpSpPr>
        <p:grpSpPr>
          <a:xfrm>
            <a:off x="9631680" y="6462395"/>
            <a:ext cx="2412814" cy="286024"/>
            <a:chOff x="186607" y="47734288"/>
            <a:chExt cx="21184127" cy="3472112"/>
          </a:xfrm>
        </p:grpSpPr>
        <p:pic>
          <p:nvPicPr>
            <p:cNvPr id="13" name="Imagen 12">
              <a:extLst>
                <a:ext uri="{FF2B5EF4-FFF2-40B4-BE49-F238E27FC236}">
                  <a16:creationId xmlns:a16="http://schemas.microsoft.com/office/drawing/2014/main" id="{BFBE8917-EF1C-EF6D-6FAF-89A0330D3487}"/>
                </a:ext>
              </a:extLst>
            </p:cNvPr>
            <p:cNvPicPr>
              <a:picLocks noChangeAspect="1"/>
            </p:cNvPicPr>
            <p:nvPr/>
          </p:nvPicPr>
          <p:blipFill>
            <a:blip r:embed="rId2"/>
            <a:srcRect l="33172" r="32108" b="70335"/>
            <a:stretch/>
          </p:blipFill>
          <p:spPr>
            <a:xfrm>
              <a:off x="7277811" y="48390464"/>
              <a:ext cx="3283419" cy="2533417"/>
            </a:xfrm>
            <a:prstGeom prst="rect">
              <a:avLst/>
            </a:prstGeom>
          </p:spPr>
        </p:pic>
        <p:pic>
          <p:nvPicPr>
            <p:cNvPr id="14" name="Imagen 13">
              <a:extLst>
                <a:ext uri="{FF2B5EF4-FFF2-40B4-BE49-F238E27FC236}">
                  <a16:creationId xmlns:a16="http://schemas.microsoft.com/office/drawing/2014/main" id="{603A88A9-2FDF-7A39-D541-DE4EC13FB902}"/>
                </a:ext>
              </a:extLst>
            </p:cNvPr>
            <p:cNvPicPr>
              <a:picLocks noChangeAspect="1"/>
            </p:cNvPicPr>
            <p:nvPr/>
          </p:nvPicPr>
          <p:blipFill>
            <a:blip r:embed="rId2"/>
            <a:srcRect t="68520"/>
            <a:stretch/>
          </p:blipFill>
          <p:spPr>
            <a:xfrm>
              <a:off x="12285073" y="48085609"/>
              <a:ext cx="9085661" cy="2769475"/>
            </a:xfrm>
            <a:prstGeom prst="rect">
              <a:avLst/>
            </a:prstGeom>
          </p:spPr>
        </p:pic>
        <p:pic>
          <p:nvPicPr>
            <p:cNvPr id="15" name="Picture 2" descr="Facultad de Ciencias de la Electrónica BUAP | Puebla">
              <a:extLst>
                <a:ext uri="{FF2B5EF4-FFF2-40B4-BE49-F238E27FC236}">
                  <a16:creationId xmlns:a16="http://schemas.microsoft.com/office/drawing/2014/main" id="{B720010F-2B7D-1D56-9D82-A770F8D82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759" y="47924257"/>
              <a:ext cx="1185272" cy="2648920"/>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EA58D5C7-59DA-B3E2-FBA8-948CD325FDD7}"/>
                </a:ext>
              </a:extLst>
            </p:cNvPr>
            <p:cNvPicPr>
              <a:picLocks noChangeAspect="1"/>
            </p:cNvPicPr>
            <p:nvPr/>
          </p:nvPicPr>
          <p:blipFill>
            <a:blip r:embed="rId2"/>
            <a:srcRect r="70809" b="70335"/>
            <a:stretch/>
          </p:blipFill>
          <p:spPr>
            <a:xfrm>
              <a:off x="186607" y="48451359"/>
              <a:ext cx="2865648" cy="2512925"/>
            </a:xfrm>
            <a:prstGeom prst="rect">
              <a:avLst/>
            </a:prstGeom>
          </p:spPr>
        </p:pic>
        <p:pic>
          <p:nvPicPr>
            <p:cNvPr id="17" name="Imagen 16">
              <a:extLst>
                <a:ext uri="{FF2B5EF4-FFF2-40B4-BE49-F238E27FC236}">
                  <a16:creationId xmlns:a16="http://schemas.microsoft.com/office/drawing/2014/main" id="{E4931C7D-1429-F28F-B20B-FBF09B091324}"/>
                </a:ext>
              </a:extLst>
            </p:cNvPr>
            <p:cNvPicPr>
              <a:picLocks noChangeAspect="1"/>
            </p:cNvPicPr>
            <p:nvPr/>
          </p:nvPicPr>
          <p:blipFill>
            <a:blip r:embed="rId4"/>
            <a:stretch>
              <a:fillRect/>
            </a:stretch>
          </p:blipFill>
          <p:spPr>
            <a:xfrm>
              <a:off x="4192190" y="48359763"/>
              <a:ext cx="2998279" cy="2221156"/>
            </a:xfrm>
            <a:prstGeom prst="rect">
              <a:avLst/>
            </a:prstGeom>
          </p:spPr>
        </p:pic>
        <p:pic>
          <p:nvPicPr>
            <p:cNvPr id="18" name="Picture 2" descr="No hay ninguna descripción de la foto disponible.">
              <a:extLst>
                <a:ext uri="{FF2B5EF4-FFF2-40B4-BE49-F238E27FC236}">
                  <a16:creationId xmlns:a16="http://schemas.microsoft.com/office/drawing/2014/main" id="{840DB388-E3DE-7594-160D-C68250164E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9409" y="47734288"/>
              <a:ext cx="1975195" cy="3472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0329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32155D-98BD-FA02-7E5A-EEC1CD643554}"/>
              </a:ext>
            </a:extLst>
          </p:cNvPr>
          <p:cNvSpPr>
            <a:spLocks noGrp="1"/>
          </p:cNvSpPr>
          <p:nvPr>
            <p:ph type="title"/>
          </p:nvPr>
        </p:nvSpPr>
        <p:spPr/>
        <p:txBody>
          <a:bodyPr/>
          <a:lstStyle/>
          <a:p>
            <a:r>
              <a:rPr lang="es-MX"/>
              <a:t>Haz clic para modificar el estilo de título del patrón</a:t>
            </a:r>
            <a:endParaRPr lang="es-ES_tradnl"/>
          </a:p>
        </p:txBody>
      </p:sp>
      <p:sp>
        <p:nvSpPr>
          <p:cNvPr id="3" name="Marcador de fecha 2">
            <a:extLst>
              <a:ext uri="{FF2B5EF4-FFF2-40B4-BE49-F238E27FC236}">
                <a16:creationId xmlns:a16="http://schemas.microsoft.com/office/drawing/2014/main" id="{3A86FAE6-F361-A457-6093-C51E1813A427}"/>
              </a:ext>
            </a:extLst>
          </p:cNvPr>
          <p:cNvSpPr>
            <a:spLocks noGrp="1"/>
          </p:cNvSpPr>
          <p:nvPr>
            <p:ph type="dt" sz="half" idx="10"/>
          </p:nvPr>
        </p:nvSpPr>
        <p:spPr/>
        <p:txBody>
          <a:bodyPr/>
          <a:lstStyle/>
          <a:p>
            <a:fld id="{59A4B587-C08F-6549-B4F0-96AF71B78D5C}" type="datetimeFigureOut">
              <a:rPr lang="es-ES_tradnl" smtClean="0"/>
              <a:t>15/6/26</a:t>
            </a:fld>
            <a:endParaRPr lang="es-ES_tradnl"/>
          </a:p>
        </p:txBody>
      </p:sp>
      <p:sp>
        <p:nvSpPr>
          <p:cNvPr id="4" name="Marcador de pie de página 3">
            <a:extLst>
              <a:ext uri="{FF2B5EF4-FFF2-40B4-BE49-F238E27FC236}">
                <a16:creationId xmlns:a16="http://schemas.microsoft.com/office/drawing/2014/main" id="{7E8D9300-C70A-D8E2-6E78-01B02AEA3443}"/>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78FC3571-6F99-AB57-C564-8DA543D05D78}"/>
              </a:ext>
            </a:extLst>
          </p:cNvPr>
          <p:cNvSpPr>
            <a:spLocks noGrp="1"/>
          </p:cNvSpPr>
          <p:nvPr>
            <p:ph type="sldNum" sz="quarter" idx="12"/>
          </p:nvPr>
        </p:nvSpPr>
        <p:spPr/>
        <p:txBody>
          <a:bodyPr/>
          <a:lstStyle/>
          <a:p>
            <a:fld id="{D686A46C-8F0B-524F-8FF7-9EF84769E94E}" type="slidenum">
              <a:rPr lang="es-ES_tradnl" smtClean="0"/>
              <a:t>‹Nº›</a:t>
            </a:fld>
            <a:endParaRPr lang="es-ES_tradnl"/>
          </a:p>
        </p:txBody>
      </p:sp>
      <p:sp>
        <p:nvSpPr>
          <p:cNvPr id="7" name="CuadroTexto 6">
            <a:extLst>
              <a:ext uri="{FF2B5EF4-FFF2-40B4-BE49-F238E27FC236}">
                <a16:creationId xmlns:a16="http://schemas.microsoft.com/office/drawing/2014/main" id="{981500D8-1943-1970-4000-2AC112825976}"/>
              </a:ext>
            </a:extLst>
          </p:cNvPr>
          <p:cNvSpPr txBox="1"/>
          <p:nvPr userDrawn="1"/>
        </p:nvSpPr>
        <p:spPr>
          <a:xfrm>
            <a:off x="7873999" y="138093"/>
            <a:ext cx="4069789" cy="630942"/>
          </a:xfrm>
          <a:prstGeom prst="rect">
            <a:avLst/>
          </a:prstGeom>
          <a:noFill/>
        </p:spPr>
        <p:txBody>
          <a:bodyPr wrap="square" rtlCol="0">
            <a:spAutoFit/>
          </a:bodyPr>
          <a:lstStyle/>
          <a:p>
            <a:pPr algn="r"/>
            <a:r>
              <a:rPr lang="es-MX" sz="1600" b="1" dirty="0">
                <a:solidFill>
                  <a:srgbClr val="002060">
                    <a:alpha val="28297"/>
                  </a:srgbClr>
                </a:solidFill>
                <a:latin typeface="Segoe UI" panose="020B0502040204020203" pitchFamily="34" charset="0"/>
                <a:cs typeface="Segoe UI" panose="020B0502040204020203" pitchFamily="34" charset="0"/>
              </a:rPr>
              <a:t>International Workshop on Automation</a:t>
            </a:r>
          </a:p>
          <a:p>
            <a:pPr algn="r"/>
            <a:r>
              <a:rPr lang="es-MX" sz="1100" dirty="0">
                <a:solidFill>
                  <a:srgbClr val="002060">
                    <a:alpha val="28297"/>
                  </a:srgbClr>
                </a:solidFill>
                <a:latin typeface="Segoe UI Light" panose="020B0502040204020203" pitchFamily="34" charset="0"/>
                <a:cs typeface="Segoe UI Light" panose="020B0502040204020203" pitchFamily="34" charset="0"/>
              </a:rPr>
              <a:t>Auditorio FCE-  BUAP</a:t>
            </a:r>
          </a:p>
          <a:p>
            <a:pPr algn="r"/>
            <a:r>
              <a:rPr lang="es-MX" sz="800" dirty="0">
                <a:solidFill>
                  <a:srgbClr val="002060">
                    <a:alpha val="28297"/>
                  </a:srgbClr>
                </a:solidFill>
                <a:latin typeface="Segoe UI Light" panose="020B0502040204020203" pitchFamily="34" charset="0"/>
                <a:cs typeface="Segoe UI Light" panose="020B0502040204020203" pitchFamily="34" charset="0"/>
              </a:rPr>
              <a:t>June 22 – June 26, 2026</a:t>
            </a:r>
          </a:p>
        </p:txBody>
      </p:sp>
      <p:grpSp>
        <p:nvGrpSpPr>
          <p:cNvPr id="8" name="Grupo 7">
            <a:extLst>
              <a:ext uri="{FF2B5EF4-FFF2-40B4-BE49-F238E27FC236}">
                <a16:creationId xmlns:a16="http://schemas.microsoft.com/office/drawing/2014/main" id="{27B43BFD-37DF-26A9-677D-138FC5E0779B}"/>
              </a:ext>
            </a:extLst>
          </p:cNvPr>
          <p:cNvGrpSpPr/>
          <p:nvPr userDrawn="1"/>
        </p:nvGrpSpPr>
        <p:grpSpPr>
          <a:xfrm>
            <a:off x="9631680" y="6462395"/>
            <a:ext cx="2412814" cy="286024"/>
            <a:chOff x="186607" y="47734288"/>
            <a:chExt cx="21184127" cy="3472112"/>
          </a:xfrm>
        </p:grpSpPr>
        <p:pic>
          <p:nvPicPr>
            <p:cNvPr id="9" name="Imagen 8">
              <a:extLst>
                <a:ext uri="{FF2B5EF4-FFF2-40B4-BE49-F238E27FC236}">
                  <a16:creationId xmlns:a16="http://schemas.microsoft.com/office/drawing/2014/main" id="{94348166-BCE2-76DB-F003-DDCFCD71E333}"/>
                </a:ext>
              </a:extLst>
            </p:cNvPr>
            <p:cNvPicPr>
              <a:picLocks noChangeAspect="1"/>
            </p:cNvPicPr>
            <p:nvPr/>
          </p:nvPicPr>
          <p:blipFill>
            <a:blip r:embed="rId2"/>
            <a:srcRect l="33172" r="32108" b="70335"/>
            <a:stretch/>
          </p:blipFill>
          <p:spPr>
            <a:xfrm>
              <a:off x="7277811" y="48390464"/>
              <a:ext cx="3283419" cy="2533417"/>
            </a:xfrm>
            <a:prstGeom prst="rect">
              <a:avLst/>
            </a:prstGeom>
          </p:spPr>
        </p:pic>
        <p:pic>
          <p:nvPicPr>
            <p:cNvPr id="10" name="Imagen 9">
              <a:extLst>
                <a:ext uri="{FF2B5EF4-FFF2-40B4-BE49-F238E27FC236}">
                  <a16:creationId xmlns:a16="http://schemas.microsoft.com/office/drawing/2014/main" id="{B5903120-25D7-6260-0B75-79E53B599018}"/>
                </a:ext>
              </a:extLst>
            </p:cNvPr>
            <p:cNvPicPr>
              <a:picLocks noChangeAspect="1"/>
            </p:cNvPicPr>
            <p:nvPr/>
          </p:nvPicPr>
          <p:blipFill>
            <a:blip r:embed="rId2"/>
            <a:srcRect t="68520"/>
            <a:stretch/>
          </p:blipFill>
          <p:spPr>
            <a:xfrm>
              <a:off x="12285073" y="48085609"/>
              <a:ext cx="9085661" cy="2769475"/>
            </a:xfrm>
            <a:prstGeom prst="rect">
              <a:avLst/>
            </a:prstGeom>
          </p:spPr>
        </p:pic>
        <p:pic>
          <p:nvPicPr>
            <p:cNvPr id="11" name="Picture 2" descr="Facultad de Ciencias de la Electrónica BUAP | Puebla">
              <a:extLst>
                <a:ext uri="{FF2B5EF4-FFF2-40B4-BE49-F238E27FC236}">
                  <a16:creationId xmlns:a16="http://schemas.microsoft.com/office/drawing/2014/main" id="{B1CFB6BA-4DCD-3228-BFEE-49F2194EC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759" y="47924257"/>
              <a:ext cx="1185272" cy="264892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6D3B16CA-AF25-AE0A-F14C-CCB012E93272}"/>
                </a:ext>
              </a:extLst>
            </p:cNvPr>
            <p:cNvPicPr>
              <a:picLocks noChangeAspect="1"/>
            </p:cNvPicPr>
            <p:nvPr/>
          </p:nvPicPr>
          <p:blipFill>
            <a:blip r:embed="rId2"/>
            <a:srcRect r="70809" b="70335"/>
            <a:stretch/>
          </p:blipFill>
          <p:spPr>
            <a:xfrm>
              <a:off x="186607" y="48451359"/>
              <a:ext cx="2865648" cy="2512925"/>
            </a:xfrm>
            <a:prstGeom prst="rect">
              <a:avLst/>
            </a:prstGeom>
          </p:spPr>
        </p:pic>
        <p:pic>
          <p:nvPicPr>
            <p:cNvPr id="13" name="Imagen 12">
              <a:extLst>
                <a:ext uri="{FF2B5EF4-FFF2-40B4-BE49-F238E27FC236}">
                  <a16:creationId xmlns:a16="http://schemas.microsoft.com/office/drawing/2014/main" id="{08E66F7C-A018-05A0-4DE5-62F9B125E96A}"/>
                </a:ext>
              </a:extLst>
            </p:cNvPr>
            <p:cNvPicPr>
              <a:picLocks noChangeAspect="1"/>
            </p:cNvPicPr>
            <p:nvPr/>
          </p:nvPicPr>
          <p:blipFill>
            <a:blip r:embed="rId4"/>
            <a:stretch>
              <a:fillRect/>
            </a:stretch>
          </p:blipFill>
          <p:spPr>
            <a:xfrm>
              <a:off x="4192190" y="48359763"/>
              <a:ext cx="2998279" cy="2221156"/>
            </a:xfrm>
            <a:prstGeom prst="rect">
              <a:avLst/>
            </a:prstGeom>
          </p:spPr>
        </p:pic>
        <p:pic>
          <p:nvPicPr>
            <p:cNvPr id="14" name="Picture 2" descr="No hay ninguna descripción de la foto disponible.">
              <a:extLst>
                <a:ext uri="{FF2B5EF4-FFF2-40B4-BE49-F238E27FC236}">
                  <a16:creationId xmlns:a16="http://schemas.microsoft.com/office/drawing/2014/main" id="{5D428522-6DFE-AB90-7CAE-E7D7426C7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9409" y="47734288"/>
              <a:ext cx="1975195" cy="3472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25587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B581E31-DE75-34DF-34B3-FC3BB104C5B5}"/>
              </a:ext>
            </a:extLst>
          </p:cNvPr>
          <p:cNvSpPr>
            <a:spLocks noGrp="1"/>
          </p:cNvSpPr>
          <p:nvPr>
            <p:ph type="dt" sz="half" idx="10"/>
          </p:nvPr>
        </p:nvSpPr>
        <p:spPr/>
        <p:txBody>
          <a:bodyPr/>
          <a:lstStyle/>
          <a:p>
            <a:fld id="{59A4B587-C08F-6549-B4F0-96AF71B78D5C}" type="datetimeFigureOut">
              <a:rPr lang="es-ES_tradnl" smtClean="0"/>
              <a:t>15/6/26</a:t>
            </a:fld>
            <a:endParaRPr lang="es-ES_tradnl"/>
          </a:p>
        </p:txBody>
      </p:sp>
      <p:sp>
        <p:nvSpPr>
          <p:cNvPr id="3" name="Marcador de pie de página 2">
            <a:extLst>
              <a:ext uri="{FF2B5EF4-FFF2-40B4-BE49-F238E27FC236}">
                <a16:creationId xmlns:a16="http://schemas.microsoft.com/office/drawing/2014/main" id="{52DB8049-851E-D0DC-BC22-561805E1F71F}"/>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3C31B775-F037-B4CC-D4E0-37551565A8B5}"/>
              </a:ext>
            </a:extLst>
          </p:cNvPr>
          <p:cNvSpPr>
            <a:spLocks noGrp="1"/>
          </p:cNvSpPr>
          <p:nvPr>
            <p:ph type="sldNum" sz="quarter" idx="12"/>
          </p:nvPr>
        </p:nvSpPr>
        <p:spPr/>
        <p:txBody>
          <a:bodyPr/>
          <a:lstStyle/>
          <a:p>
            <a:fld id="{D686A46C-8F0B-524F-8FF7-9EF84769E94E}" type="slidenum">
              <a:rPr lang="es-ES_tradnl" smtClean="0"/>
              <a:t>‹Nº›</a:t>
            </a:fld>
            <a:endParaRPr lang="es-ES_tradnl"/>
          </a:p>
        </p:txBody>
      </p:sp>
      <p:sp>
        <p:nvSpPr>
          <p:cNvPr id="6" name="CuadroTexto 5">
            <a:extLst>
              <a:ext uri="{FF2B5EF4-FFF2-40B4-BE49-F238E27FC236}">
                <a16:creationId xmlns:a16="http://schemas.microsoft.com/office/drawing/2014/main" id="{305453B5-2CD4-7E48-4884-877BAF454393}"/>
              </a:ext>
            </a:extLst>
          </p:cNvPr>
          <p:cNvSpPr txBox="1"/>
          <p:nvPr userDrawn="1"/>
        </p:nvSpPr>
        <p:spPr>
          <a:xfrm>
            <a:off x="7873999" y="138093"/>
            <a:ext cx="4069789" cy="630942"/>
          </a:xfrm>
          <a:prstGeom prst="rect">
            <a:avLst/>
          </a:prstGeom>
          <a:noFill/>
        </p:spPr>
        <p:txBody>
          <a:bodyPr wrap="square" rtlCol="0">
            <a:spAutoFit/>
          </a:bodyPr>
          <a:lstStyle/>
          <a:p>
            <a:pPr algn="r"/>
            <a:r>
              <a:rPr lang="es-MX" sz="1600" b="1" dirty="0">
                <a:solidFill>
                  <a:srgbClr val="002060">
                    <a:alpha val="28297"/>
                  </a:srgbClr>
                </a:solidFill>
                <a:latin typeface="Segoe UI" panose="020B0502040204020203" pitchFamily="34" charset="0"/>
                <a:cs typeface="Segoe UI" panose="020B0502040204020203" pitchFamily="34" charset="0"/>
              </a:rPr>
              <a:t>International Workshop on Automation</a:t>
            </a:r>
          </a:p>
          <a:p>
            <a:pPr algn="r"/>
            <a:r>
              <a:rPr lang="es-MX" sz="1100" dirty="0">
                <a:solidFill>
                  <a:srgbClr val="002060">
                    <a:alpha val="28297"/>
                  </a:srgbClr>
                </a:solidFill>
                <a:latin typeface="Segoe UI Light" panose="020B0502040204020203" pitchFamily="34" charset="0"/>
                <a:cs typeface="Segoe UI Light" panose="020B0502040204020203" pitchFamily="34" charset="0"/>
              </a:rPr>
              <a:t>Auditorio FCE-  BUAP</a:t>
            </a:r>
          </a:p>
          <a:p>
            <a:pPr algn="r"/>
            <a:r>
              <a:rPr lang="es-MX" sz="800" dirty="0">
                <a:solidFill>
                  <a:srgbClr val="002060">
                    <a:alpha val="28297"/>
                  </a:srgbClr>
                </a:solidFill>
                <a:latin typeface="Segoe UI Light" panose="020B0502040204020203" pitchFamily="34" charset="0"/>
                <a:cs typeface="Segoe UI Light" panose="020B0502040204020203" pitchFamily="34" charset="0"/>
              </a:rPr>
              <a:t>June 22 – June 26, 2026</a:t>
            </a:r>
          </a:p>
        </p:txBody>
      </p:sp>
      <p:grpSp>
        <p:nvGrpSpPr>
          <p:cNvPr id="7" name="Grupo 6">
            <a:extLst>
              <a:ext uri="{FF2B5EF4-FFF2-40B4-BE49-F238E27FC236}">
                <a16:creationId xmlns:a16="http://schemas.microsoft.com/office/drawing/2014/main" id="{50C87A01-E621-B6A5-4432-965A364A7A7F}"/>
              </a:ext>
            </a:extLst>
          </p:cNvPr>
          <p:cNvGrpSpPr/>
          <p:nvPr userDrawn="1"/>
        </p:nvGrpSpPr>
        <p:grpSpPr>
          <a:xfrm>
            <a:off x="9631680" y="6462395"/>
            <a:ext cx="2412814" cy="286024"/>
            <a:chOff x="186607" y="47734288"/>
            <a:chExt cx="21184127" cy="3472112"/>
          </a:xfrm>
        </p:grpSpPr>
        <p:pic>
          <p:nvPicPr>
            <p:cNvPr id="8" name="Imagen 7">
              <a:extLst>
                <a:ext uri="{FF2B5EF4-FFF2-40B4-BE49-F238E27FC236}">
                  <a16:creationId xmlns:a16="http://schemas.microsoft.com/office/drawing/2014/main" id="{EE6D9DA8-B403-94D3-919E-798D0D47AAC8}"/>
                </a:ext>
              </a:extLst>
            </p:cNvPr>
            <p:cNvPicPr>
              <a:picLocks noChangeAspect="1"/>
            </p:cNvPicPr>
            <p:nvPr/>
          </p:nvPicPr>
          <p:blipFill>
            <a:blip r:embed="rId2"/>
            <a:srcRect l="33172" r="32108" b="70335"/>
            <a:stretch/>
          </p:blipFill>
          <p:spPr>
            <a:xfrm>
              <a:off x="7277811" y="48390464"/>
              <a:ext cx="3283419" cy="2533417"/>
            </a:xfrm>
            <a:prstGeom prst="rect">
              <a:avLst/>
            </a:prstGeom>
          </p:spPr>
        </p:pic>
        <p:pic>
          <p:nvPicPr>
            <p:cNvPr id="9" name="Imagen 8">
              <a:extLst>
                <a:ext uri="{FF2B5EF4-FFF2-40B4-BE49-F238E27FC236}">
                  <a16:creationId xmlns:a16="http://schemas.microsoft.com/office/drawing/2014/main" id="{BEC8B09A-77FE-E6C7-7CCF-F58C4589FFDC}"/>
                </a:ext>
              </a:extLst>
            </p:cNvPr>
            <p:cNvPicPr>
              <a:picLocks noChangeAspect="1"/>
            </p:cNvPicPr>
            <p:nvPr/>
          </p:nvPicPr>
          <p:blipFill>
            <a:blip r:embed="rId2"/>
            <a:srcRect t="68520"/>
            <a:stretch/>
          </p:blipFill>
          <p:spPr>
            <a:xfrm>
              <a:off x="12285073" y="48085609"/>
              <a:ext cx="9085661" cy="2769475"/>
            </a:xfrm>
            <a:prstGeom prst="rect">
              <a:avLst/>
            </a:prstGeom>
          </p:spPr>
        </p:pic>
        <p:pic>
          <p:nvPicPr>
            <p:cNvPr id="10" name="Picture 2" descr="Facultad de Ciencias de la Electrónica BUAP | Puebla">
              <a:extLst>
                <a:ext uri="{FF2B5EF4-FFF2-40B4-BE49-F238E27FC236}">
                  <a16:creationId xmlns:a16="http://schemas.microsoft.com/office/drawing/2014/main" id="{BD50B2DD-0E88-F218-9B7A-422DA0260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759" y="47924257"/>
              <a:ext cx="1185272" cy="264892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3D6A8654-7D31-5CE8-2175-77D6A0DB1419}"/>
                </a:ext>
              </a:extLst>
            </p:cNvPr>
            <p:cNvPicPr>
              <a:picLocks noChangeAspect="1"/>
            </p:cNvPicPr>
            <p:nvPr/>
          </p:nvPicPr>
          <p:blipFill>
            <a:blip r:embed="rId2"/>
            <a:srcRect r="70809" b="70335"/>
            <a:stretch/>
          </p:blipFill>
          <p:spPr>
            <a:xfrm>
              <a:off x="186607" y="48451359"/>
              <a:ext cx="2865648" cy="2512925"/>
            </a:xfrm>
            <a:prstGeom prst="rect">
              <a:avLst/>
            </a:prstGeom>
          </p:spPr>
        </p:pic>
        <p:pic>
          <p:nvPicPr>
            <p:cNvPr id="12" name="Imagen 11">
              <a:extLst>
                <a:ext uri="{FF2B5EF4-FFF2-40B4-BE49-F238E27FC236}">
                  <a16:creationId xmlns:a16="http://schemas.microsoft.com/office/drawing/2014/main" id="{708DA2E6-8A13-15AF-41C2-8075DBC98C9D}"/>
                </a:ext>
              </a:extLst>
            </p:cNvPr>
            <p:cNvPicPr>
              <a:picLocks noChangeAspect="1"/>
            </p:cNvPicPr>
            <p:nvPr/>
          </p:nvPicPr>
          <p:blipFill>
            <a:blip r:embed="rId4"/>
            <a:stretch>
              <a:fillRect/>
            </a:stretch>
          </p:blipFill>
          <p:spPr>
            <a:xfrm>
              <a:off x="4192190" y="48359763"/>
              <a:ext cx="2998279" cy="2221156"/>
            </a:xfrm>
            <a:prstGeom prst="rect">
              <a:avLst/>
            </a:prstGeom>
          </p:spPr>
        </p:pic>
        <p:pic>
          <p:nvPicPr>
            <p:cNvPr id="13" name="Picture 2" descr="No hay ninguna descripción de la foto disponible.">
              <a:extLst>
                <a:ext uri="{FF2B5EF4-FFF2-40B4-BE49-F238E27FC236}">
                  <a16:creationId xmlns:a16="http://schemas.microsoft.com/office/drawing/2014/main" id="{95E3A642-E89B-CD2C-0B5E-B6D8DBA4B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9409" y="47734288"/>
              <a:ext cx="1975195" cy="3472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65149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CDE643-3DA5-1C2F-41BD-4FF73F553F69}"/>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contenido 2">
            <a:extLst>
              <a:ext uri="{FF2B5EF4-FFF2-40B4-BE49-F238E27FC236}">
                <a16:creationId xmlns:a16="http://schemas.microsoft.com/office/drawing/2014/main" id="{D8ED92AC-4DD0-453C-DFCF-A5414423C0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texto 3">
            <a:extLst>
              <a:ext uri="{FF2B5EF4-FFF2-40B4-BE49-F238E27FC236}">
                <a16:creationId xmlns:a16="http://schemas.microsoft.com/office/drawing/2014/main" id="{6924B916-3397-F5D7-0E58-7922BD06E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0ABE184-E243-AFF7-E973-6FE4E40ECB00}"/>
              </a:ext>
            </a:extLst>
          </p:cNvPr>
          <p:cNvSpPr>
            <a:spLocks noGrp="1"/>
          </p:cNvSpPr>
          <p:nvPr>
            <p:ph type="dt" sz="half" idx="10"/>
          </p:nvPr>
        </p:nvSpPr>
        <p:spPr/>
        <p:txBody>
          <a:bodyPr/>
          <a:lstStyle/>
          <a:p>
            <a:fld id="{59A4B587-C08F-6549-B4F0-96AF71B78D5C}" type="datetimeFigureOut">
              <a:rPr lang="es-ES_tradnl" smtClean="0"/>
              <a:t>15/6/26</a:t>
            </a:fld>
            <a:endParaRPr lang="es-ES_tradnl"/>
          </a:p>
        </p:txBody>
      </p:sp>
      <p:sp>
        <p:nvSpPr>
          <p:cNvPr id="6" name="Marcador de pie de página 5">
            <a:extLst>
              <a:ext uri="{FF2B5EF4-FFF2-40B4-BE49-F238E27FC236}">
                <a16:creationId xmlns:a16="http://schemas.microsoft.com/office/drawing/2014/main" id="{0945ECA3-47E1-86A4-9AF5-565246EEC7B3}"/>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6AFCC46F-AEB9-B7F1-2550-CB916B40A781}"/>
              </a:ext>
            </a:extLst>
          </p:cNvPr>
          <p:cNvSpPr>
            <a:spLocks noGrp="1"/>
          </p:cNvSpPr>
          <p:nvPr>
            <p:ph type="sldNum" sz="quarter" idx="12"/>
          </p:nvPr>
        </p:nvSpPr>
        <p:spPr/>
        <p:txBody>
          <a:bodyPr/>
          <a:lstStyle/>
          <a:p>
            <a:fld id="{D686A46C-8F0B-524F-8FF7-9EF84769E94E}" type="slidenum">
              <a:rPr lang="es-ES_tradnl" smtClean="0"/>
              <a:t>‹Nº›</a:t>
            </a:fld>
            <a:endParaRPr lang="es-ES_tradnl"/>
          </a:p>
        </p:txBody>
      </p:sp>
      <p:sp>
        <p:nvSpPr>
          <p:cNvPr id="9" name="CuadroTexto 8">
            <a:extLst>
              <a:ext uri="{FF2B5EF4-FFF2-40B4-BE49-F238E27FC236}">
                <a16:creationId xmlns:a16="http://schemas.microsoft.com/office/drawing/2014/main" id="{0D64BE33-FF50-2EF2-EF2E-97CEF35CCCB6}"/>
              </a:ext>
            </a:extLst>
          </p:cNvPr>
          <p:cNvSpPr txBox="1"/>
          <p:nvPr userDrawn="1"/>
        </p:nvSpPr>
        <p:spPr>
          <a:xfrm>
            <a:off x="7873999" y="138093"/>
            <a:ext cx="4069789" cy="630942"/>
          </a:xfrm>
          <a:prstGeom prst="rect">
            <a:avLst/>
          </a:prstGeom>
          <a:noFill/>
        </p:spPr>
        <p:txBody>
          <a:bodyPr wrap="square" rtlCol="0">
            <a:spAutoFit/>
          </a:bodyPr>
          <a:lstStyle/>
          <a:p>
            <a:pPr algn="r"/>
            <a:r>
              <a:rPr lang="es-MX" sz="1600" b="1" dirty="0">
                <a:solidFill>
                  <a:srgbClr val="002060">
                    <a:alpha val="28297"/>
                  </a:srgbClr>
                </a:solidFill>
                <a:latin typeface="Segoe UI" panose="020B0502040204020203" pitchFamily="34" charset="0"/>
                <a:cs typeface="Segoe UI" panose="020B0502040204020203" pitchFamily="34" charset="0"/>
              </a:rPr>
              <a:t>International Workshop on Automation</a:t>
            </a:r>
          </a:p>
          <a:p>
            <a:pPr algn="r"/>
            <a:r>
              <a:rPr lang="es-MX" sz="1100" dirty="0">
                <a:solidFill>
                  <a:srgbClr val="002060">
                    <a:alpha val="28297"/>
                  </a:srgbClr>
                </a:solidFill>
                <a:latin typeface="Segoe UI Light" panose="020B0502040204020203" pitchFamily="34" charset="0"/>
                <a:cs typeface="Segoe UI Light" panose="020B0502040204020203" pitchFamily="34" charset="0"/>
              </a:rPr>
              <a:t>Auditorio FCE-  BUAP</a:t>
            </a:r>
          </a:p>
          <a:p>
            <a:pPr algn="r"/>
            <a:r>
              <a:rPr lang="es-MX" sz="800" dirty="0">
                <a:solidFill>
                  <a:srgbClr val="002060">
                    <a:alpha val="28297"/>
                  </a:srgbClr>
                </a:solidFill>
                <a:latin typeface="Segoe UI Light" panose="020B0502040204020203" pitchFamily="34" charset="0"/>
                <a:cs typeface="Segoe UI Light" panose="020B0502040204020203" pitchFamily="34" charset="0"/>
              </a:rPr>
              <a:t>June 22 – June 26, 2026</a:t>
            </a:r>
          </a:p>
        </p:txBody>
      </p:sp>
      <p:grpSp>
        <p:nvGrpSpPr>
          <p:cNvPr id="10" name="Grupo 9">
            <a:extLst>
              <a:ext uri="{FF2B5EF4-FFF2-40B4-BE49-F238E27FC236}">
                <a16:creationId xmlns:a16="http://schemas.microsoft.com/office/drawing/2014/main" id="{5425FA47-230D-8A02-3CF8-080864F2E4F4}"/>
              </a:ext>
            </a:extLst>
          </p:cNvPr>
          <p:cNvGrpSpPr/>
          <p:nvPr userDrawn="1"/>
        </p:nvGrpSpPr>
        <p:grpSpPr>
          <a:xfrm>
            <a:off x="9631680" y="6462395"/>
            <a:ext cx="2412814" cy="286024"/>
            <a:chOff x="186607" y="47734288"/>
            <a:chExt cx="21184127" cy="3472112"/>
          </a:xfrm>
        </p:grpSpPr>
        <p:pic>
          <p:nvPicPr>
            <p:cNvPr id="11" name="Imagen 10">
              <a:extLst>
                <a:ext uri="{FF2B5EF4-FFF2-40B4-BE49-F238E27FC236}">
                  <a16:creationId xmlns:a16="http://schemas.microsoft.com/office/drawing/2014/main" id="{72099224-C30F-36E4-802D-D785B3EE0D38}"/>
                </a:ext>
              </a:extLst>
            </p:cNvPr>
            <p:cNvPicPr>
              <a:picLocks noChangeAspect="1"/>
            </p:cNvPicPr>
            <p:nvPr/>
          </p:nvPicPr>
          <p:blipFill>
            <a:blip r:embed="rId2"/>
            <a:srcRect l="33172" r="32108" b="70335"/>
            <a:stretch/>
          </p:blipFill>
          <p:spPr>
            <a:xfrm>
              <a:off x="7277811" y="48390464"/>
              <a:ext cx="3283419" cy="2533417"/>
            </a:xfrm>
            <a:prstGeom prst="rect">
              <a:avLst/>
            </a:prstGeom>
          </p:spPr>
        </p:pic>
        <p:pic>
          <p:nvPicPr>
            <p:cNvPr id="12" name="Imagen 11">
              <a:extLst>
                <a:ext uri="{FF2B5EF4-FFF2-40B4-BE49-F238E27FC236}">
                  <a16:creationId xmlns:a16="http://schemas.microsoft.com/office/drawing/2014/main" id="{8B910563-FD5B-C791-12DD-F6BFE764B346}"/>
                </a:ext>
              </a:extLst>
            </p:cNvPr>
            <p:cNvPicPr>
              <a:picLocks noChangeAspect="1"/>
            </p:cNvPicPr>
            <p:nvPr/>
          </p:nvPicPr>
          <p:blipFill>
            <a:blip r:embed="rId2"/>
            <a:srcRect t="68520"/>
            <a:stretch/>
          </p:blipFill>
          <p:spPr>
            <a:xfrm>
              <a:off x="12285073" y="48085609"/>
              <a:ext cx="9085661" cy="2769475"/>
            </a:xfrm>
            <a:prstGeom prst="rect">
              <a:avLst/>
            </a:prstGeom>
          </p:spPr>
        </p:pic>
        <p:pic>
          <p:nvPicPr>
            <p:cNvPr id="13" name="Picture 2" descr="Facultad de Ciencias de la Electrónica BUAP | Puebla">
              <a:extLst>
                <a:ext uri="{FF2B5EF4-FFF2-40B4-BE49-F238E27FC236}">
                  <a16:creationId xmlns:a16="http://schemas.microsoft.com/office/drawing/2014/main" id="{E2D50418-9FE1-1897-FE04-7013B354C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759" y="47924257"/>
              <a:ext cx="1185272" cy="2648920"/>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949F4B89-CE81-C3E6-C820-BA95E4CEE6A5}"/>
                </a:ext>
              </a:extLst>
            </p:cNvPr>
            <p:cNvPicPr>
              <a:picLocks noChangeAspect="1"/>
            </p:cNvPicPr>
            <p:nvPr/>
          </p:nvPicPr>
          <p:blipFill>
            <a:blip r:embed="rId2"/>
            <a:srcRect r="70809" b="70335"/>
            <a:stretch/>
          </p:blipFill>
          <p:spPr>
            <a:xfrm>
              <a:off x="186607" y="48451359"/>
              <a:ext cx="2865648" cy="2512925"/>
            </a:xfrm>
            <a:prstGeom prst="rect">
              <a:avLst/>
            </a:prstGeom>
          </p:spPr>
        </p:pic>
        <p:pic>
          <p:nvPicPr>
            <p:cNvPr id="15" name="Imagen 14">
              <a:extLst>
                <a:ext uri="{FF2B5EF4-FFF2-40B4-BE49-F238E27FC236}">
                  <a16:creationId xmlns:a16="http://schemas.microsoft.com/office/drawing/2014/main" id="{8F998EF4-20B2-0B10-C574-A4190A8BE66C}"/>
                </a:ext>
              </a:extLst>
            </p:cNvPr>
            <p:cNvPicPr>
              <a:picLocks noChangeAspect="1"/>
            </p:cNvPicPr>
            <p:nvPr/>
          </p:nvPicPr>
          <p:blipFill>
            <a:blip r:embed="rId4"/>
            <a:stretch>
              <a:fillRect/>
            </a:stretch>
          </p:blipFill>
          <p:spPr>
            <a:xfrm>
              <a:off x="4192190" y="48359763"/>
              <a:ext cx="2998279" cy="2221156"/>
            </a:xfrm>
            <a:prstGeom prst="rect">
              <a:avLst/>
            </a:prstGeom>
          </p:spPr>
        </p:pic>
        <p:pic>
          <p:nvPicPr>
            <p:cNvPr id="16" name="Picture 2" descr="No hay ninguna descripción de la foto disponible.">
              <a:extLst>
                <a:ext uri="{FF2B5EF4-FFF2-40B4-BE49-F238E27FC236}">
                  <a16:creationId xmlns:a16="http://schemas.microsoft.com/office/drawing/2014/main" id="{6BA249B6-92C8-3E80-B195-1559443C9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9409" y="47734288"/>
              <a:ext cx="1975195" cy="3472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72437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EF8A38-0470-00FF-CBA2-94FAA67410F9}"/>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B8011AAB-05EC-B2D8-4046-071F759D47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A2D478A0-941D-0EC7-974E-D09B6E50C7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EFDD44B-E50B-F980-6307-A61197A9F3AF}"/>
              </a:ext>
            </a:extLst>
          </p:cNvPr>
          <p:cNvSpPr>
            <a:spLocks noGrp="1"/>
          </p:cNvSpPr>
          <p:nvPr>
            <p:ph type="dt" sz="half" idx="10"/>
          </p:nvPr>
        </p:nvSpPr>
        <p:spPr/>
        <p:txBody>
          <a:bodyPr/>
          <a:lstStyle/>
          <a:p>
            <a:fld id="{59A4B587-C08F-6549-B4F0-96AF71B78D5C}" type="datetimeFigureOut">
              <a:rPr lang="es-ES_tradnl" smtClean="0"/>
              <a:t>15/6/26</a:t>
            </a:fld>
            <a:endParaRPr lang="es-ES_tradnl"/>
          </a:p>
        </p:txBody>
      </p:sp>
      <p:sp>
        <p:nvSpPr>
          <p:cNvPr id="6" name="Marcador de pie de página 5">
            <a:extLst>
              <a:ext uri="{FF2B5EF4-FFF2-40B4-BE49-F238E27FC236}">
                <a16:creationId xmlns:a16="http://schemas.microsoft.com/office/drawing/2014/main" id="{4987E19A-FE56-366D-E7E9-19408DF4047A}"/>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76218277-E7D0-2029-5E46-7025F04F217B}"/>
              </a:ext>
            </a:extLst>
          </p:cNvPr>
          <p:cNvSpPr>
            <a:spLocks noGrp="1"/>
          </p:cNvSpPr>
          <p:nvPr>
            <p:ph type="sldNum" sz="quarter" idx="12"/>
          </p:nvPr>
        </p:nvSpPr>
        <p:spPr/>
        <p:txBody>
          <a:bodyPr/>
          <a:lstStyle/>
          <a:p>
            <a:fld id="{D686A46C-8F0B-524F-8FF7-9EF84769E94E}" type="slidenum">
              <a:rPr lang="es-ES_tradnl" smtClean="0"/>
              <a:t>‹Nº›</a:t>
            </a:fld>
            <a:endParaRPr lang="es-ES_tradnl"/>
          </a:p>
        </p:txBody>
      </p:sp>
      <p:sp>
        <p:nvSpPr>
          <p:cNvPr id="8" name="CuadroTexto 7">
            <a:extLst>
              <a:ext uri="{FF2B5EF4-FFF2-40B4-BE49-F238E27FC236}">
                <a16:creationId xmlns:a16="http://schemas.microsoft.com/office/drawing/2014/main" id="{80CA971C-E40E-A794-D1C1-950AD9B31C57}"/>
              </a:ext>
            </a:extLst>
          </p:cNvPr>
          <p:cNvSpPr txBox="1"/>
          <p:nvPr userDrawn="1"/>
        </p:nvSpPr>
        <p:spPr>
          <a:xfrm>
            <a:off x="7873999" y="138093"/>
            <a:ext cx="4069789" cy="630942"/>
          </a:xfrm>
          <a:prstGeom prst="rect">
            <a:avLst/>
          </a:prstGeom>
          <a:noFill/>
        </p:spPr>
        <p:txBody>
          <a:bodyPr wrap="square" rtlCol="0">
            <a:spAutoFit/>
          </a:bodyPr>
          <a:lstStyle/>
          <a:p>
            <a:pPr algn="r"/>
            <a:r>
              <a:rPr lang="es-MX" sz="1600" b="1" dirty="0">
                <a:solidFill>
                  <a:srgbClr val="002060">
                    <a:alpha val="28297"/>
                  </a:srgbClr>
                </a:solidFill>
                <a:latin typeface="Segoe UI" panose="020B0502040204020203" pitchFamily="34" charset="0"/>
                <a:cs typeface="Segoe UI" panose="020B0502040204020203" pitchFamily="34" charset="0"/>
              </a:rPr>
              <a:t>International Workshop on Automation</a:t>
            </a:r>
          </a:p>
          <a:p>
            <a:pPr algn="r"/>
            <a:r>
              <a:rPr lang="es-MX" sz="1100" dirty="0">
                <a:solidFill>
                  <a:srgbClr val="002060">
                    <a:alpha val="28297"/>
                  </a:srgbClr>
                </a:solidFill>
                <a:latin typeface="Segoe UI Light" panose="020B0502040204020203" pitchFamily="34" charset="0"/>
                <a:cs typeface="Segoe UI Light" panose="020B0502040204020203" pitchFamily="34" charset="0"/>
              </a:rPr>
              <a:t>Auditorio FCE-  BUAP</a:t>
            </a:r>
          </a:p>
          <a:p>
            <a:pPr algn="r"/>
            <a:r>
              <a:rPr lang="es-MX" sz="800" dirty="0">
                <a:solidFill>
                  <a:srgbClr val="002060">
                    <a:alpha val="28297"/>
                  </a:srgbClr>
                </a:solidFill>
                <a:latin typeface="Segoe UI Light" panose="020B0502040204020203" pitchFamily="34" charset="0"/>
                <a:cs typeface="Segoe UI Light" panose="020B0502040204020203" pitchFamily="34" charset="0"/>
              </a:rPr>
              <a:t>June 22 – June 26, 2026</a:t>
            </a:r>
          </a:p>
        </p:txBody>
      </p:sp>
      <p:grpSp>
        <p:nvGrpSpPr>
          <p:cNvPr id="9" name="Grupo 8">
            <a:extLst>
              <a:ext uri="{FF2B5EF4-FFF2-40B4-BE49-F238E27FC236}">
                <a16:creationId xmlns:a16="http://schemas.microsoft.com/office/drawing/2014/main" id="{FEDADDB7-D1D8-6A07-FB42-DFBDBE51CC31}"/>
              </a:ext>
            </a:extLst>
          </p:cNvPr>
          <p:cNvGrpSpPr/>
          <p:nvPr userDrawn="1"/>
        </p:nvGrpSpPr>
        <p:grpSpPr>
          <a:xfrm>
            <a:off x="9631680" y="6462395"/>
            <a:ext cx="2412814" cy="286024"/>
            <a:chOff x="186607" y="47734288"/>
            <a:chExt cx="21184127" cy="3472112"/>
          </a:xfrm>
        </p:grpSpPr>
        <p:pic>
          <p:nvPicPr>
            <p:cNvPr id="10" name="Imagen 9">
              <a:extLst>
                <a:ext uri="{FF2B5EF4-FFF2-40B4-BE49-F238E27FC236}">
                  <a16:creationId xmlns:a16="http://schemas.microsoft.com/office/drawing/2014/main" id="{8BE547A6-B92A-F6AD-4A1F-A86DD83FB004}"/>
                </a:ext>
              </a:extLst>
            </p:cNvPr>
            <p:cNvPicPr>
              <a:picLocks noChangeAspect="1"/>
            </p:cNvPicPr>
            <p:nvPr/>
          </p:nvPicPr>
          <p:blipFill>
            <a:blip r:embed="rId2"/>
            <a:srcRect l="33172" r="32108" b="70335"/>
            <a:stretch/>
          </p:blipFill>
          <p:spPr>
            <a:xfrm>
              <a:off x="7277811" y="48390464"/>
              <a:ext cx="3283419" cy="2533417"/>
            </a:xfrm>
            <a:prstGeom prst="rect">
              <a:avLst/>
            </a:prstGeom>
          </p:spPr>
        </p:pic>
        <p:pic>
          <p:nvPicPr>
            <p:cNvPr id="11" name="Imagen 10">
              <a:extLst>
                <a:ext uri="{FF2B5EF4-FFF2-40B4-BE49-F238E27FC236}">
                  <a16:creationId xmlns:a16="http://schemas.microsoft.com/office/drawing/2014/main" id="{5F233906-1101-DF61-10F3-5CC3B1C031EB}"/>
                </a:ext>
              </a:extLst>
            </p:cNvPr>
            <p:cNvPicPr>
              <a:picLocks noChangeAspect="1"/>
            </p:cNvPicPr>
            <p:nvPr/>
          </p:nvPicPr>
          <p:blipFill>
            <a:blip r:embed="rId2"/>
            <a:srcRect t="68520"/>
            <a:stretch/>
          </p:blipFill>
          <p:spPr>
            <a:xfrm>
              <a:off x="12285073" y="48085609"/>
              <a:ext cx="9085661" cy="2769475"/>
            </a:xfrm>
            <a:prstGeom prst="rect">
              <a:avLst/>
            </a:prstGeom>
          </p:spPr>
        </p:pic>
        <p:pic>
          <p:nvPicPr>
            <p:cNvPr id="12" name="Picture 2" descr="Facultad de Ciencias de la Electrónica BUAP | Puebla">
              <a:extLst>
                <a:ext uri="{FF2B5EF4-FFF2-40B4-BE49-F238E27FC236}">
                  <a16:creationId xmlns:a16="http://schemas.microsoft.com/office/drawing/2014/main" id="{13DCF2EC-E404-B0BC-C1F4-8085F7FEC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759" y="47924257"/>
              <a:ext cx="1185272" cy="264892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283B0B27-F184-8D11-C56A-4B19DE633845}"/>
                </a:ext>
              </a:extLst>
            </p:cNvPr>
            <p:cNvPicPr>
              <a:picLocks noChangeAspect="1"/>
            </p:cNvPicPr>
            <p:nvPr/>
          </p:nvPicPr>
          <p:blipFill>
            <a:blip r:embed="rId2"/>
            <a:srcRect r="70809" b="70335"/>
            <a:stretch/>
          </p:blipFill>
          <p:spPr>
            <a:xfrm>
              <a:off x="186607" y="48451359"/>
              <a:ext cx="2865648" cy="2512925"/>
            </a:xfrm>
            <a:prstGeom prst="rect">
              <a:avLst/>
            </a:prstGeom>
          </p:spPr>
        </p:pic>
        <p:pic>
          <p:nvPicPr>
            <p:cNvPr id="14" name="Imagen 13">
              <a:extLst>
                <a:ext uri="{FF2B5EF4-FFF2-40B4-BE49-F238E27FC236}">
                  <a16:creationId xmlns:a16="http://schemas.microsoft.com/office/drawing/2014/main" id="{C2FFB2AB-3B0B-911C-7B6D-FACC28B6718D}"/>
                </a:ext>
              </a:extLst>
            </p:cNvPr>
            <p:cNvPicPr>
              <a:picLocks noChangeAspect="1"/>
            </p:cNvPicPr>
            <p:nvPr/>
          </p:nvPicPr>
          <p:blipFill>
            <a:blip r:embed="rId4"/>
            <a:stretch>
              <a:fillRect/>
            </a:stretch>
          </p:blipFill>
          <p:spPr>
            <a:xfrm>
              <a:off x="4192190" y="48359763"/>
              <a:ext cx="2998279" cy="2221156"/>
            </a:xfrm>
            <a:prstGeom prst="rect">
              <a:avLst/>
            </a:prstGeom>
          </p:spPr>
        </p:pic>
        <p:pic>
          <p:nvPicPr>
            <p:cNvPr id="15" name="Picture 2" descr="No hay ninguna descripción de la foto disponible.">
              <a:extLst>
                <a:ext uri="{FF2B5EF4-FFF2-40B4-BE49-F238E27FC236}">
                  <a16:creationId xmlns:a16="http://schemas.microsoft.com/office/drawing/2014/main" id="{D47E3531-D9D5-F877-411D-5B1E39DAD6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9409" y="47734288"/>
              <a:ext cx="1975195" cy="3472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90188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FAFA"/>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A902A31-44FA-C636-B231-402F19A95F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ES_tradnl"/>
          </a:p>
        </p:txBody>
      </p:sp>
      <p:sp>
        <p:nvSpPr>
          <p:cNvPr id="3" name="Marcador de texto 2">
            <a:extLst>
              <a:ext uri="{FF2B5EF4-FFF2-40B4-BE49-F238E27FC236}">
                <a16:creationId xmlns:a16="http://schemas.microsoft.com/office/drawing/2014/main" id="{632C0EE8-14F5-365B-7212-E4C2C4A372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Marcador de fecha 3">
            <a:extLst>
              <a:ext uri="{FF2B5EF4-FFF2-40B4-BE49-F238E27FC236}">
                <a16:creationId xmlns:a16="http://schemas.microsoft.com/office/drawing/2014/main" id="{B16E3B34-149C-3AD5-3178-269F3BE17B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A4B587-C08F-6549-B4F0-96AF71B78D5C}" type="datetimeFigureOut">
              <a:rPr lang="es-ES_tradnl" smtClean="0"/>
              <a:t>8/6/26</a:t>
            </a:fld>
            <a:endParaRPr lang="es-ES_tradnl"/>
          </a:p>
        </p:txBody>
      </p:sp>
      <p:sp>
        <p:nvSpPr>
          <p:cNvPr id="5" name="Marcador de pie de página 4">
            <a:extLst>
              <a:ext uri="{FF2B5EF4-FFF2-40B4-BE49-F238E27FC236}">
                <a16:creationId xmlns:a16="http://schemas.microsoft.com/office/drawing/2014/main" id="{7691B604-EE22-0B64-969F-633F7ACD75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F47BAE0A-7E87-F863-9909-69A6871D0B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86A46C-8F0B-524F-8FF7-9EF84769E94E}" type="slidenum">
              <a:rPr lang="es-ES_tradnl" smtClean="0"/>
              <a:t>‹Nº›</a:t>
            </a:fld>
            <a:endParaRPr lang="es-ES_tradnl"/>
          </a:p>
        </p:txBody>
      </p:sp>
      <p:sp>
        <p:nvSpPr>
          <p:cNvPr id="900" name="AccentBar"/>
          <p:cNvSpPr/>
          <p:nvPr/>
        </p:nvSpPr>
        <p:spPr>
          <a:xfrm>
            <a:off x="0" y="6629400"/>
            <a:ext cx="9144000" cy="45720"/>
          </a:xfrm>
          <a:prstGeom prst="rect">
            <a:avLst/>
          </a:prstGeom>
          <a:solidFill>
            <a:srgbClr val="1F7A8C"/>
          </a:solidFill>
          <a:ln>
            <a:noFill/>
          </a:ln>
        </p:spPr>
        <p:txBody>
          <a:bodyPr/>
          <a:lstStyle/>
          <a:p>
            <a:endParaRPr/>
          </a:p>
        </p:txBody>
      </p:sp>
      <p:sp>
        <p:nvSpPr>
          <p:cNvPr id="901" name="AccentBlock"/>
          <p:cNvSpPr/>
          <p:nvPr/>
        </p:nvSpPr>
        <p:spPr>
          <a:xfrm>
            <a:off x="0" y="6492240"/>
            <a:ext cx="1828800" cy="182880"/>
          </a:xfrm>
          <a:prstGeom prst="rect">
            <a:avLst/>
          </a:prstGeom>
          <a:solidFill>
            <a:srgbClr val="2E9E78"/>
          </a:solidFill>
          <a:ln>
            <a:noFill/>
          </a:ln>
        </p:spPr>
        <p:txBody>
          <a:bodyPr/>
          <a:lstStyle/>
          <a:p>
            <a:endParaRPr/>
          </a:p>
        </p:txBody>
      </p:sp>
    </p:spTree>
    <p:extLst>
      <p:ext uri="{BB962C8B-B14F-4D97-AF65-F5344CB8AC3E}">
        <p14:creationId xmlns:p14="http://schemas.microsoft.com/office/powerpoint/2010/main" val="126132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rgbClr val="14323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A4A4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g"/><Relationship Id="rId7"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somospacientes.com/noticias/sanidad/instituido-el-dia-nacional-de-la-convencion-de-los-derechos-de-las-personas-con-discapacidad/"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svg"/><Relationship Id="rId5" Type="http://schemas.openxmlformats.org/officeDocument/2006/relationships/image" Target="../media/image9.sv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a:extLst>
              <a:ext uri="{FF2B5EF4-FFF2-40B4-BE49-F238E27FC236}">
                <a16:creationId xmlns:a16="http://schemas.microsoft.com/office/drawing/2014/main" id="{D0318A5F-4EBD-580C-B49D-36FA21187051}"/>
              </a:ext>
            </a:extLst>
          </p:cNvPr>
          <p:cNvPicPr>
            <a:picLocks noChangeAspect="1" noChangeArrowheads="1"/>
          </p:cNvPicPr>
          <p:nvPr/>
        </p:nvPicPr>
        <p:blipFill>
          <a:blip r:embed="rId3"/>
          <a:srcRect/>
          <a:stretch/>
        </p:blipFill>
        <p:spPr bwMode="auto">
          <a:xfrm>
            <a:off x="0" y="-748460"/>
            <a:ext cx="4479403" cy="7242454"/>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C7C13D4D-9CB0-15AA-E8CB-D5D1D9E123BF}"/>
              </a:ext>
            </a:extLst>
          </p:cNvPr>
          <p:cNvSpPr>
            <a:spLocks noGrp="1"/>
          </p:cNvSpPr>
          <p:nvPr>
            <p:ph type="ctrTitle"/>
          </p:nvPr>
        </p:nvSpPr>
        <p:spPr>
          <a:xfrm>
            <a:off x="3816838" y="1207890"/>
            <a:ext cx="8043620" cy="1439395"/>
          </a:xfrm>
        </p:spPr>
        <p:txBody>
          <a:bodyPr/>
          <a:lstStyle/>
          <a:p>
            <a:pPr algn="ctr"/>
            <a:r>
              <a:rPr lang="es-MX" sz="4000" b="1" dirty="0">
                <a:latin typeface="Segoe UI Semibold" panose="020B0702040204020203" pitchFamily="34" charset="0"/>
                <a:cs typeface="Segoe UI Semibold" panose="020B0702040204020203" pitchFamily="34" charset="0"/>
              </a:rPr>
              <a:t>Asistencias Tecnológicas y su Impacto en la Rehabilitación:</a:t>
            </a:r>
          </a:p>
        </p:txBody>
      </p:sp>
      <p:sp>
        <p:nvSpPr>
          <p:cNvPr id="3" name="Subtítulo 2">
            <a:extLst>
              <a:ext uri="{FF2B5EF4-FFF2-40B4-BE49-F238E27FC236}">
                <a16:creationId xmlns:a16="http://schemas.microsoft.com/office/drawing/2014/main" id="{7AB8C463-987B-B8F4-0D42-69606E1D434A}"/>
              </a:ext>
            </a:extLst>
          </p:cNvPr>
          <p:cNvSpPr>
            <a:spLocks noGrp="1"/>
          </p:cNvSpPr>
          <p:nvPr>
            <p:ph type="subTitle" idx="1"/>
          </p:nvPr>
        </p:nvSpPr>
        <p:spPr>
          <a:xfrm>
            <a:off x="3655202" y="2763368"/>
            <a:ext cx="8366892" cy="693553"/>
          </a:xfrm>
        </p:spPr>
        <p:txBody>
          <a:bodyPr>
            <a:noAutofit/>
          </a:bodyPr>
          <a:lstStyle/>
          <a:p>
            <a:pPr algn="ctr"/>
            <a:endParaRPr lang="es-MX" sz="2000" dirty="0">
              <a:latin typeface="Segoe UI" panose="020B0502040204020203" pitchFamily="34" charset="0"/>
              <a:cs typeface="Segoe UI" panose="020B0502040204020203" pitchFamily="34" charset="0"/>
            </a:endParaRPr>
          </a:p>
          <a:p>
            <a:pPr algn="ctr"/>
            <a:r>
              <a:rPr lang="es-MX" sz="2000" dirty="0">
                <a:solidFill>
                  <a:schemeClr val="tx2"/>
                </a:solidFill>
                <a:latin typeface="Segoe UI" panose="020B0502040204020203" pitchFamily="34" charset="0"/>
                <a:cs typeface="Segoe UI" panose="020B0502040204020203" pitchFamily="34" charset="0"/>
              </a:rPr>
              <a:t>Una revisión sistemática del caso de la espasticidad de mano </a:t>
            </a:r>
          </a:p>
          <a:p>
            <a:pPr algn="ctr"/>
            <a:r>
              <a:rPr lang="es-MX" sz="2000" dirty="0">
                <a:solidFill>
                  <a:schemeClr val="tx2"/>
                </a:solidFill>
                <a:latin typeface="Segoe UI" panose="020B0502040204020203" pitchFamily="34" charset="0"/>
                <a:cs typeface="Segoe UI" panose="020B0502040204020203" pitchFamily="34" charset="0"/>
              </a:rPr>
              <a:t>Post - EVC</a:t>
            </a:r>
          </a:p>
        </p:txBody>
      </p:sp>
      <p:sp>
        <p:nvSpPr>
          <p:cNvPr id="18" name="CuadroTexto 17">
            <a:extLst>
              <a:ext uri="{FF2B5EF4-FFF2-40B4-BE49-F238E27FC236}">
                <a16:creationId xmlns:a16="http://schemas.microsoft.com/office/drawing/2014/main" id="{17DEDFAB-7E77-CBB2-BE37-0C80DD474A5C}"/>
              </a:ext>
            </a:extLst>
          </p:cNvPr>
          <p:cNvSpPr txBox="1"/>
          <p:nvPr/>
        </p:nvSpPr>
        <p:spPr>
          <a:xfrm>
            <a:off x="4372670" y="4366766"/>
            <a:ext cx="7326402" cy="1338828"/>
          </a:xfrm>
          <a:prstGeom prst="rect">
            <a:avLst/>
          </a:prstGeom>
          <a:noFill/>
        </p:spPr>
        <p:txBody>
          <a:bodyPr wrap="square">
            <a:spAutoFit/>
          </a:bodyPr>
          <a:lstStyle/>
          <a:p>
            <a:pPr algn="ctr">
              <a:lnSpc>
                <a:spcPct val="150000"/>
              </a:lnSpc>
            </a:pPr>
            <a:r>
              <a:rPr lang="es-ES_tradnl" b="0" dirty="0">
                <a:solidFill>
                  <a:schemeClr val="tx1">
                    <a:lumMod val="90000"/>
                    <a:lumOff val="10000"/>
                  </a:schemeClr>
                </a:solidFill>
              </a:rPr>
              <a:t>Ing. Edgar Alejandro Jarquin Flores</a:t>
            </a:r>
          </a:p>
          <a:p>
            <a:pPr algn="ctr"/>
            <a:r>
              <a:rPr lang="es-ES_tradnl" dirty="0">
                <a:solidFill>
                  <a:schemeClr val="tx1">
                    <a:lumMod val="90000"/>
                    <a:lumOff val="10000"/>
                  </a:schemeClr>
                </a:solidFill>
              </a:rPr>
              <a:t>Estudiante de Maestría en Ingeniería </a:t>
            </a:r>
          </a:p>
          <a:p>
            <a:pPr algn="ctr"/>
            <a:r>
              <a:rPr lang="es-ES_tradnl" dirty="0">
                <a:solidFill>
                  <a:schemeClr val="tx1">
                    <a:lumMod val="90000"/>
                    <a:lumOff val="10000"/>
                  </a:schemeClr>
                </a:solidFill>
              </a:rPr>
              <a:t>Facultad de Sistemas Biológicos e Innovación Tecnológica</a:t>
            </a:r>
          </a:p>
          <a:p>
            <a:pPr algn="ctr"/>
            <a:r>
              <a:rPr lang="es-ES_tradnl" dirty="0">
                <a:solidFill>
                  <a:schemeClr val="tx1">
                    <a:lumMod val="90000"/>
                    <a:lumOff val="10000"/>
                  </a:schemeClr>
                </a:solidFill>
              </a:rPr>
              <a:t>Universidad Autónoma “Benito Juárez de Oaxaca.</a:t>
            </a:r>
            <a:endParaRPr lang="es-ES_tradnl" b="0" dirty="0">
              <a:solidFill>
                <a:schemeClr val="tx1">
                  <a:lumMod val="90000"/>
                  <a:lumOff val="10000"/>
                </a:schemeClr>
              </a:solidFill>
            </a:endParaRPr>
          </a:p>
        </p:txBody>
      </p:sp>
    </p:spTree>
    <p:extLst>
      <p:ext uri="{BB962C8B-B14F-4D97-AF65-F5344CB8AC3E}">
        <p14:creationId xmlns:p14="http://schemas.microsoft.com/office/powerpoint/2010/main" val="2152304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7EDD22-7692-A967-9034-088986966D00}"/>
              </a:ext>
            </a:extLst>
          </p:cNvPr>
          <p:cNvSpPr>
            <a:spLocks noGrp="1"/>
          </p:cNvSpPr>
          <p:nvPr>
            <p:ph type="title"/>
          </p:nvPr>
        </p:nvSpPr>
        <p:spPr>
          <a:xfrm>
            <a:off x="508000" y="256639"/>
            <a:ext cx="11176000" cy="1325563"/>
          </a:xfrm>
        </p:spPr>
        <p:txBody>
          <a:bodyPr>
            <a:normAutofit/>
          </a:bodyPr>
          <a:lstStyle/>
          <a:p>
            <a:r>
              <a:rPr lang="es-MX" dirty="0"/>
              <a:t>De la lesión a la discapacidad de la mano</a:t>
            </a:r>
          </a:p>
        </p:txBody>
      </p:sp>
      <p:sp>
        <p:nvSpPr>
          <p:cNvPr id="40" name="Intro"/>
          <p:cNvSpPr/>
          <p:nvPr/>
        </p:nvSpPr>
        <p:spPr>
          <a:xfrm>
            <a:off x="328709" y="1465053"/>
            <a:ext cx="11540566" cy="508000"/>
          </a:xfrm>
          <a:prstGeom prst="rect">
            <a:avLst/>
          </a:prstGeom>
          <a:noFill/>
        </p:spPr>
        <p:txBody>
          <a:bodyPr/>
          <a:lstStyle/>
          <a:p>
            <a:pPr algn="ctr"/>
            <a:r>
              <a:rPr lang="es-MX" sz="2000" dirty="0">
                <a:solidFill>
                  <a:srgbClr val="2A4A4E"/>
                </a:solidFill>
              </a:rPr>
              <a:t>Tras el EVC, la lesión de la vía motora desencadena una cascada que termina en mano espastica</a:t>
            </a:r>
          </a:p>
        </p:txBody>
      </p:sp>
      <p:sp>
        <p:nvSpPr>
          <p:cNvPr id="50" name="Stat51"/>
          <p:cNvSpPr/>
          <p:nvPr/>
        </p:nvSpPr>
        <p:spPr>
          <a:xfrm>
            <a:off x="508000" y="2132902"/>
            <a:ext cx="5334000" cy="1219200"/>
          </a:xfrm>
          <a:prstGeom prst="roundRect">
            <a:avLst>
              <a:gd name="adj" fmla="val 5000"/>
            </a:avLst>
          </a:prstGeom>
          <a:solidFill>
            <a:srgbClr val="1F7A8C"/>
          </a:solidFill>
          <a:ln>
            <a:noFill/>
          </a:ln>
        </p:spPr>
        <p:txBody>
          <a:bodyPr lIns="177800" rIns="177800" anchor="ctr">
            <a:normAutofit/>
          </a:bodyPr>
          <a:lstStyle/>
          <a:p>
            <a:pPr algn="l">
              <a:spcAft>
                <a:spcPts val="200"/>
              </a:spcAft>
            </a:pPr>
            <a:r>
              <a:rPr lang="es-MX" sz="2400" b="1" dirty="0">
                <a:solidFill>
                  <a:srgbClr val="FFFFFF"/>
                </a:solidFill>
              </a:rPr>
              <a:t>1. Hipertonía flexora</a:t>
            </a:r>
          </a:p>
          <a:p>
            <a:pPr algn="l"/>
            <a:r>
              <a:rPr lang="es-MX" dirty="0">
                <a:solidFill>
                  <a:srgbClr val="EAF6F3"/>
                </a:solidFill>
              </a:rPr>
              <a:t>Aumenta el tono de los flexores de dedos y muñeca.</a:t>
            </a:r>
          </a:p>
        </p:txBody>
      </p:sp>
      <p:sp>
        <p:nvSpPr>
          <p:cNvPr id="51" name="Stat52"/>
          <p:cNvSpPr/>
          <p:nvPr/>
        </p:nvSpPr>
        <p:spPr>
          <a:xfrm>
            <a:off x="508000" y="3558288"/>
            <a:ext cx="5334000" cy="1219200"/>
          </a:xfrm>
          <a:prstGeom prst="roundRect">
            <a:avLst>
              <a:gd name="adj" fmla="val 5000"/>
            </a:avLst>
          </a:prstGeom>
          <a:solidFill>
            <a:srgbClr val="3DA5D9"/>
          </a:solidFill>
          <a:ln>
            <a:noFill/>
          </a:ln>
        </p:spPr>
        <p:txBody>
          <a:bodyPr lIns="177800" rIns="177800" anchor="ctr">
            <a:normAutofit/>
          </a:bodyPr>
          <a:lstStyle/>
          <a:p>
            <a:pPr algn="l">
              <a:spcAft>
                <a:spcPts val="200"/>
              </a:spcAft>
            </a:pPr>
            <a:r>
              <a:rPr lang="es-MX" sz="2400" b="1" dirty="0">
                <a:solidFill>
                  <a:srgbClr val="FFFFFF"/>
                </a:solidFill>
              </a:rPr>
              <a:t>2. Mano cerrada</a:t>
            </a:r>
          </a:p>
          <a:p>
            <a:pPr algn="l"/>
            <a:r>
              <a:rPr lang="es-MX" sz="2000" dirty="0">
                <a:solidFill>
                  <a:srgbClr val="EAF6F3"/>
                </a:solidFill>
              </a:rPr>
              <a:t>Impide la extensión voluntaria y la prensión-liberación.</a:t>
            </a:r>
          </a:p>
        </p:txBody>
      </p:sp>
      <p:sp>
        <p:nvSpPr>
          <p:cNvPr id="52" name="Stat53"/>
          <p:cNvSpPr/>
          <p:nvPr/>
        </p:nvSpPr>
        <p:spPr>
          <a:xfrm>
            <a:off x="508000" y="4953039"/>
            <a:ext cx="5334000" cy="1219200"/>
          </a:xfrm>
          <a:prstGeom prst="roundRect">
            <a:avLst>
              <a:gd name="adj" fmla="val 5000"/>
            </a:avLst>
          </a:prstGeom>
          <a:solidFill>
            <a:srgbClr val="2E9E78"/>
          </a:solidFill>
          <a:ln>
            <a:noFill/>
          </a:ln>
        </p:spPr>
        <p:txBody>
          <a:bodyPr lIns="177800" rIns="177800" anchor="ctr">
            <a:normAutofit/>
          </a:bodyPr>
          <a:lstStyle/>
          <a:p>
            <a:pPr algn="l">
              <a:spcAft>
                <a:spcPts val="200"/>
              </a:spcAft>
            </a:pPr>
            <a:r>
              <a:rPr lang="es-MX" sz="2400" b="1" dirty="0">
                <a:solidFill>
                  <a:srgbClr val="FFFFFF"/>
                </a:solidFill>
              </a:rPr>
              <a:t>3. Complicaciones</a:t>
            </a:r>
          </a:p>
          <a:p>
            <a:pPr algn="l"/>
            <a:r>
              <a:rPr lang="es-MX" dirty="0">
                <a:solidFill>
                  <a:srgbClr val="EAF6F3"/>
                </a:solidFill>
              </a:rPr>
              <a:t>Contracturas, dolor y pérdida del rango de movimiento.</a:t>
            </a:r>
          </a:p>
        </p:txBody>
      </p:sp>
      <p:pic>
        <p:nvPicPr>
          <p:cNvPr id="3" name="Imagen 2">
            <a:extLst>
              <a:ext uri="{FF2B5EF4-FFF2-40B4-BE49-F238E27FC236}">
                <a16:creationId xmlns:a16="http://schemas.microsoft.com/office/drawing/2014/main" id="{9458E0DD-616B-77E3-79BE-A25B534369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07" t="10356" r="12325" b="22527"/>
          <a:stretch>
            <a:fillRect/>
          </a:stretch>
        </p:blipFill>
        <p:spPr bwMode="auto">
          <a:xfrm>
            <a:off x="6286500" y="2174239"/>
            <a:ext cx="5397500" cy="3997999"/>
          </a:xfrm>
          <a:prstGeom prst="rect">
            <a:avLst/>
          </a:prstGeom>
          <a:ln>
            <a:noFill/>
          </a:ln>
          <a:extLst>
            <a:ext uri="{53640926-AAD7-44D8-BBD7-CCE9431645EC}">
              <a14:shadowObscured xmlns:a14="http://schemas.microsoft.com/office/drawing/2010/main"/>
            </a:ext>
          </a:extLst>
        </p:spPr>
      </p:pic>
      <p:sp>
        <p:nvSpPr>
          <p:cNvPr id="6" name="CuadroTexto 5">
            <a:extLst>
              <a:ext uri="{FF2B5EF4-FFF2-40B4-BE49-F238E27FC236}">
                <a16:creationId xmlns:a16="http://schemas.microsoft.com/office/drawing/2014/main" id="{8BA18F49-0E90-7DE3-9805-BCB87593CD24}"/>
              </a:ext>
            </a:extLst>
          </p:cNvPr>
          <p:cNvSpPr txBox="1"/>
          <p:nvPr/>
        </p:nvSpPr>
        <p:spPr>
          <a:xfrm>
            <a:off x="128586" y="228599"/>
            <a:ext cx="314325" cy="369332"/>
          </a:xfrm>
          <a:prstGeom prst="rect">
            <a:avLst/>
          </a:prstGeom>
          <a:noFill/>
        </p:spPr>
        <p:txBody>
          <a:bodyPr wrap="square" rtlCol="0">
            <a:spAutoFit/>
          </a:bodyPr>
          <a:lstStyle/>
          <a:p>
            <a:r>
              <a:rPr lang="es-ES_tradnl" dirty="0"/>
              <a:t>9</a:t>
            </a:r>
          </a:p>
        </p:txBody>
      </p:sp>
    </p:spTree>
    <p:extLst>
      <p:ext uri="{BB962C8B-B14F-4D97-AF65-F5344CB8AC3E}">
        <p14:creationId xmlns:p14="http://schemas.microsoft.com/office/powerpoint/2010/main" val="1732448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93222D-2556-099D-E557-A5A1A8E1F024}"/>
              </a:ext>
            </a:extLst>
          </p:cNvPr>
          <p:cNvSpPr>
            <a:spLocks noGrp="1"/>
          </p:cNvSpPr>
          <p:nvPr>
            <p:ph type="title"/>
          </p:nvPr>
        </p:nvSpPr>
        <p:spPr>
          <a:xfrm>
            <a:off x="831850" y="368300"/>
            <a:ext cx="10515600" cy="1016000"/>
          </a:xfrm>
        </p:spPr>
        <p:txBody>
          <a:bodyPr>
            <a:normAutofit/>
          </a:bodyPr>
          <a:lstStyle/>
          <a:p>
            <a:r>
              <a:rPr lang="es-MX" sz="4400" dirty="0"/>
              <a:t>Los límites del tratamiento actual</a:t>
            </a:r>
          </a:p>
        </p:txBody>
      </p:sp>
      <p:sp>
        <p:nvSpPr>
          <p:cNvPr id="3" name="Marcador de texto 2">
            <a:extLst>
              <a:ext uri="{FF2B5EF4-FFF2-40B4-BE49-F238E27FC236}">
                <a16:creationId xmlns:a16="http://schemas.microsoft.com/office/drawing/2014/main" id="{8AE96484-13DF-A639-2990-CC7B3EDBBE56}"/>
              </a:ext>
            </a:extLst>
          </p:cNvPr>
          <p:cNvSpPr>
            <a:spLocks noGrp="1"/>
          </p:cNvSpPr>
          <p:nvPr>
            <p:ph type="body" idx="1"/>
          </p:nvPr>
        </p:nvSpPr>
        <p:spPr>
          <a:xfrm>
            <a:off x="501650" y="1380483"/>
            <a:ext cx="11176000" cy="508000"/>
          </a:xfrm>
        </p:spPr>
        <p:txBody>
          <a:bodyPr>
            <a:normAutofit/>
          </a:bodyPr>
          <a:lstStyle/>
          <a:p>
            <a:pPr algn="l"/>
            <a:r>
              <a:rPr lang="es-MX" sz="2000" dirty="0">
                <a:solidFill>
                  <a:srgbClr val="2A4A4E"/>
                </a:solidFill>
              </a:rPr>
              <a:t>Los fármacos disponibles alivian los síntomas, pero no resuelven el problema de fondo:</a:t>
            </a:r>
          </a:p>
        </p:txBody>
      </p:sp>
      <p:sp>
        <p:nvSpPr>
          <p:cNvPr id="60" name="LimToxina botulínica"/>
          <p:cNvSpPr/>
          <p:nvPr/>
        </p:nvSpPr>
        <p:spPr>
          <a:xfrm>
            <a:off x="508000" y="1968178"/>
            <a:ext cx="5360365" cy="3605308"/>
          </a:xfrm>
          <a:prstGeom prst="roundRect">
            <a:avLst>
              <a:gd name="adj" fmla="val 5000"/>
            </a:avLst>
          </a:prstGeom>
          <a:solidFill>
            <a:srgbClr val="FFFFFF"/>
          </a:solidFill>
          <a:ln w="12700">
            <a:solidFill>
              <a:srgbClr val="DCEAE9"/>
            </a:solidFill>
          </a:ln>
        </p:spPr>
        <p:txBody>
          <a:bodyPr/>
          <a:lstStyle/>
          <a:p>
            <a:endParaRPr/>
          </a:p>
        </p:txBody>
      </p:sp>
      <p:sp>
        <p:nvSpPr>
          <p:cNvPr id="61" name="LimHToxina botulínica"/>
          <p:cNvSpPr/>
          <p:nvPr/>
        </p:nvSpPr>
        <p:spPr>
          <a:xfrm>
            <a:off x="508000" y="1955800"/>
            <a:ext cx="5360365" cy="660400"/>
          </a:xfrm>
          <a:prstGeom prst="roundRect">
            <a:avLst>
              <a:gd name="adj" fmla="val 5000"/>
            </a:avLst>
          </a:prstGeom>
          <a:solidFill>
            <a:srgbClr val="C2570F"/>
          </a:solidFill>
          <a:ln>
            <a:noFill/>
          </a:ln>
        </p:spPr>
        <p:txBody>
          <a:bodyPr anchor="ctr"/>
          <a:lstStyle/>
          <a:p>
            <a:pPr algn="ctr"/>
            <a:r>
              <a:rPr lang="es-MX" b="1" dirty="0">
                <a:solidFill>
                  <a:srgbClr val="FFFFFF"/>
                </a:solidFill>
              </a:rPr>
              <a:t>Toxina botulínica</a:t>
            </a:r>
          </a:p>
        </p:txBody>
      </p:sp>
      <p:sp>
        <p:nvSpPr>
          <p:cNvPr id="62" name="LimBToxina botulínica"/>
          <p:cNvSpPr/>
          <p:nvPr/>
        </p:nvSpPr>
        <p:spPr>
          <a:xfrm>
            <a:off x="749301" y="2544612"/>
            <a:ext cx="4953000" cy="1447800"/>
          </a:xfrm>
          <a:prstGeom prst="rect">
            <a:avLst/>
          </a:prstGeom>
          <a:noFill/>
        </p:spPr>
        <p:txBody>
          <a:bodyPr anchor="ctr">
            <a:normAutofit/>
          </a:bodyPr>
          <a:lstStyle/>
          <a:p>
            <a:r>
              <a:rPr lang="es-MX" sz="2000" dirty="0">
                <a:solidFill>
                  <a:srgbClr val="2A4A4E"/>
                </a:solidFill>
              </a:rPr>
              <a:t>Reduce el tono localmente, pero su efecto es transitorio (3–4 meses) y requiere reinyecciones; no reeduca el movimiento.</a:t>
            </a:r>
          </a:p>
        </p:txBody>
      </p:sp>
      <p:sp>
        <p:nvSpPr>
          <p:cNvPr id="63" name="LimAntiespásticos orales"/>
          <p:cNvSpPr/>
          <p:nvPr/>
        </p:nvSpPr>
        <p:spPr>
          <a:xfrm>
            <a:off x="6223000" y="1985056"/>
            <a:ext cx="5461000" cy="3588430"/>
          </a:xfrm>
          <a:prstGeom prst="roundRect">
            <a:avLst>
              <a:gd name="adj" fmla="val 5000"/>
            </a:avLst>
          </a:prstGeom>
          <a:solidFill>
            <a:srgbClr val="FFFFFF"/>
          </a:solidFill>
          <a:ln w="12700">
            <a:solidFill>
              <a:srgbClr val="DCEAE9"/>
            </a:solidFill>
          </a:ln>
        </p:spPr>
        <p:txBody>
          <a:bodyPr/>
          <a:lstStyle/>
          <a:p>
            <a:endParaRPr/>
          </a:p>
        </p:txBody>
      </p:sp>
      <p:sp>
        <p:nvSpPr>
          <p:cNvPr id="64" name="LimHAntiespásticos orales"/>
          <p:cNvSpPr/>
          <p:nvPr/>
        </p:nvSpPr>
        <p:spPr>
          <a:xfrm>
            <a:off x="6223000" y="1973482"/>
            <a:ext cx="5461000" cy="660400"/>
          </a:xfrm>
          <a:prstGeom prst="roundRect">
            <a:avLst>
              <a:gd name="adj" fmla="val 5000"/>
            </a:avLst>
          </a:prstGeom>
          <a:solidFill>
            <a:srgbClr val="A02B93"/>
          </a:solidFill>
          <a:ln>
            <a:noFill/>
          </a:ln>
        </p:spPr>
        <p:txBody>
          <a:bodyPr anchor="ctr"/>
          <a:lstStyle/>
          <a:p>
            <a:pPr algn="ctr"/>
            <a:r>
              <a:rPr lang="es-MX" b="1" dirty="0">
                <a:solidFill>
                  <a:srgbClr val="FFFFFF"/>
                </a:solidFill>
              </a:rPr>
              <a:t>Antiespásticos orales</a:t>
            </a:r>
          </a:p>
        </p:txBody>
      </p:sp>
      <p:sp>
        <p:nvSpPr>
          <p:cNvPr id="65" name="LimBAntiespásticos orales"/>
          <p:cNvSpPr/>
          <p:nvPr/>
        </p:nvSpPr>
        <p:spPr>
          <a:xfrm>
            <a:off x="6477000" y="2499159"/>
            <a:ext cx="4953000" cy="1447800"/>
          </a:xfrm>
          <a:prstGeom prst="rect">
            <a:avLst/>
          </a:prstGeom>
          <a:noFill/>
        </p:spPr>
        <p:txBody>
          <a:bodyPr anchor="ctr">
            <a:normAutofit/>
          </a:bodyPr>
          <a:lstStyle/>
          <a:p>
            <a:r>
              <a:rPr lang="es-MX" dirty="0">
                <a:solidFill>
                  <a:srgbClr val="2A4A4E"/>
                </a:solidFill>
              </a:rPr>
              <a:t>Bajan el tono de forma global, con efectos secundarios como sedación y debilidad; no abordan el mecanismo neural subyacente.</a:t>
            </a:r>
          </a:p>
        </p:txBody>
      </p:sp>
      <p:sp>
        <p:nvSpPr>
          <p:cNvPr id="80" name="Take"/>
          <p:cNvSpPr/>
          <p:nvPr/>
        </p:nvSpPr>
        <p:spPr>
          <a:xfrm>
            <a:off x="508000" y="5696854"/>
            <a:ext cx="11176000" cy="711200"/>
          </a:xfrm>
          <a:prstGeom prst="roundRect">
            <a:avLst>
              <a:gd name="adj" fmla="val 14000"/>
            </a:avLst>
          </a:prstGeom>
          <a:solidFill>
            <a:srgbClr val="14323B"/>
          </a:solidFill>
          <a:ln>
            <a:noFill/>
          </a:ln>
        </p:spPr>
        <p:txBody>
          <a:bodyPr lIns="254000" rIns="254000" anchor="ctr"/>
          <a:lstStyle/>
          <a:p>
            <a:pPr algn="ctr"/>
            <a:r>
              <a:rPr lang="es-MX" sz="2000" dirty="0">
                <a:solidFill>
                  <a:srgbClr val="FFFFFF"/>
                </a:solidFill>
              </a:rPr>
              <a:t>La idea es </a:t>
            </a:r>
            <a:r>
              <a:rPr lang="es-MX" sz="2000" b="1" dirty="0">
                <a:solidFill>
                  <a:srgbClr val="FFFFFF"/>
                </a:solidFill>
              </a:rPr>
              <a:t>reeducar el movimiento</a:t>
            </a:r>
            <a:r>
              <a:rPr lang="es-MX" sz="2000" dirty="0">
                <a:solidFill>
                  <a:srgbClr val="FFFFFF"/>
                </a:solidFill>
              </a:rPr>
              <a:t>, no solo aliviar el síntoma.</a:t>
            </a:r>
          </a:p>
        </p:txBody>
      </p:sp>
      <p:pic>
        <p:nvPicPr>
          <p:cNvPr id="5" name="Imagen 4">
            <a:extLst>
              <a:ext uri="{FF2B5EF4-FFF2-40B4-BE49-F238E27FC236}">
                <a16:creationId xmlns:a16="http://schemas.microsoft.com/office/drawing/2014/main" id="{AC66D09E-14BE-656C-E000-FA55131B41F4}"/>
              </a:ext>
            </a:extLst>
          </p:cNvPr>
          <p:cNvPicPr>
            <a:picLocks noChangeAspect="1"/>
          </p:cNvPicPr>
          <p:nvPr/>
        </p:nvPicPr>
        <p:blipFill>
          <a:blip r:embed="rId3"/>
          <a:stretch>
            <a:fillRect/>
          </a:stretch>
        </p:blipFill>
        <p:spPr>
          <a:xfrm>
            <a:off x="1604496" y="3837552"/>
            <a:ext cx="2994336" cy="1684314"/>
          </a:xfrm>
          <a:prstGeom prst="rect">
            <a:avLst/>
          </a:prstGeom>
        </p:spPr>
      </p:pic>
      <p:pic>
        <p:nvPicPr>
          <p:cNvPr id="7" name="Imagen 6">
            <a:extLst>
              <a:ext uri="{FF2B5EF4-FFF2-40B4-BE49-F238E27FC236}">
                <a16:creationId xmlns:a16="http://schemas.microsoft.com/office/drawing/2014/main" id="{3C035FCB-8D50-40B6-662A-F86098193271}"/>
              </a:ext>
            </a:extLst>
          </p:cNvPr>
          <p:cNvPicPr>
            <a:picLocks noChangeAspect="1"/>
          </p:cNvPicPr>
          <p:nvPr/>
        </p:nvPicPr>
        <p:blipFill>
          <a:blip r:embed="rId4"/>
          <a:stretch>
            <a:fillRect/>
          </a:stretch>
        </p:blipFill>
        <p:spPr>
          <a:xfrm>
            <a:off x="7518399" y="3768716"/>
            <a:ext cx="2615629" cy="1745933"/>
          </a:xfrm>
          <a:prstGeom prst="rect">
            <a:avLst/>
          </a:prstGeom>
        </p:spPr>
      </p:pic>
      <p:sp>
        <p:nvSpPr>
          <p:cNvPr id="10" name="CuadroTexto 9">
            <a:extLst>
              <a:ext uri="{FF2B5EF4-FFF2-40B4-BE49-F238E27FC236}">
                <a16:creationId xmlns:a16="http://schemas.microsoft.com/office/drawing/2014/main" id="{EA675F81-4E3D-0E93-B41F-F7C8D605B16F}"/>
              </a:ext>
            </a:extLst>
          </p:cNvPr>
          <p:cNvSpPr txBox="1"/>
          <p:nvPr/>
        </p:nvSpPr>
        <p:spPr>
          <a:xfrm>
            <a:off x="128586" y="228599"/>
            <a:ext cx="633414" cy="369332"/>
          </a:xfrm>
          <a:prstGeom prst="rect">
            <a:avLst/>
          </a:prstGeom>
          <a:noFill/>
        </p:spPr>
        <p:txBody>
          <a:bodyPr wrap="square" rtlCol="0">
            <a:spAutoFit/>
          </a:bodyPr>
          <a:lstStyle/>
          <a:p>
            <a:r>
              <a:rPr lang="es-ES_tradnl" dirty="0"/>
              <a:t>10</a:t>
            </a:r>
          </a:p>
        </p:txBody>
      </p:sp>
    </p:spTree>
    <p:extLst>
      <p:ext uri="{BB962C8B-B14F-4D97-AF65-F5344CB8AC3E}">
        <p14:creationId xmlns:p14="http://schemas.microsoft.com/office/powerpoint/2010/main" val="3451731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A8E28C-8A65-AACD-996A-D4127AEF16D1}"/>
              </a:ext>
            </a:extLst>
          </p:cNvPr>
          <p:cNvSpPr>
            <a:spLocks noGrp="1"/>
          </p:cNvSpPr>
          <p:nvPr>
            <p:ph type="title"/>
          </p:nvPr>
        </p:nvSpPr>
        <p:spPr/>
        <p:txBody>
          <a:bodyPr/>
          <a:lstStyle/>
          <a:p>
            <a:r>
              <a:rPr lang="es-MX" dirty="0"/>
              <a:t>AT y rehabilitación: bases de la recuperación</a:t>
            </a:r>
          </a:p>
        </p:txBody>
      </p:sp>
      <p:sp>
        <p:nvSpPr>
          <p:cNvPr id="50" name="C51"/>
          <p:cNvSpPr/>
          <p:nvPr/>
        </p:nvSpPr>
        <p:spPr>
          <a:xfrm>
            <a:off x="508000" y="2095500"/>
            <a:ext cx="5461000" cy="4064000"/>
          </a:xfrm>
          <a:prstGeom prst="roundRect">
            <a:avLst>
              <a:gd name="adj" fmla="val 4500"/>
            </a:avLst>
          </a:prstGeom>
          <a:solidFill>
            <a:srgbClr val="FFFFFF"/>
          </a:solidFill>
          <a:ln w="12700">
            <a:solidFill>
              <a:srgbClr val="DCEAE9"/>
            </a:solidFill>
          </a:ln>
        </p:spPr>
        <p:txBody>
          <a:bodyPr/>
          <a:lstStyle/>
          <a:p>
            <a:endParaRPr/>
          </a:p>
        </p:txBody>
      </p:sp>
      <p:sp>
        <p:nvSpPr>
          <p:cNvPr id="51" name="H52"/>
          <p:cNvSpPr/>
          <p:nvPr/>
        </p:nvSpPr>
        <p:spPr>
          <a:xfrm>
            <a:off x="508000" y="2095500"/>
            <a:ext cx="5461000" cy="812800"/>
          </a:xfrm>
          <a:prstGeom prst="roundRect">
            <a:avLst>
              <a:gd name="adj" fmla="val 4500"/>
            </a:avLst>
          </a:prstGeom>
          <a:solidFill>
            <a:srgbClr val="1F7A8C"/>
          </a:solidFill>
          <a:ln>
            <a:noFill/>
          </a:ln>
        </p:spPr>
        <p:txBody>
          <a:bodyPr lIns="939800" anchor="ctr"/>
          <a:lstStyle/>
          <a:p>
            <a:r>
              <a:rPr lang="es-MX" sz="2000" b="1" dirty="0">
                <a:solidFill>
                  <a:srgbClr val="FFFFFF"/>
                </a:solidFill>
              </a:rPr>
              <a:t>Prevención de daños</a:t>
            </a:r>
          </a:p>
        </p:txBody>
      </p:sp>
      <p:sp>
        <p:nvSpPr>
          <p:cNvPr id="52" name="B53"/>
          <p:cNvSpPr/>
          <p:nvPr/>
        </p:nvSpPr>
        <p:spPr>
          <a:xfrm>
            <a:off x="812800" y="3187700"/>
            <a:ext cx="4851400" cy="2692400"/>
          </a:xfrm>
          <a:prstGeom prst="rect">
            <a:avLst/>
          </a:prstGeom>
          <a:noFill/>
        </p:spPr>
        <p:txBody>
          <a:bodyPr wrap="square">
            <a:normAutofit/>
          </a:bodyPr>
          <a:lstStyle/>
          <a:p>
            <a:r>
              <a:rPr lang="es-MX" sz="2000" dirty="0">
                <a:solidFill>
                  <a:srgbClr val="2A4A4E"/>
                </a:solidFill>
              </a:rPr>
              <a:t>En afecciones neuromusculares como la espasticidad tras un EVC, el uso oportuno de órtesis previene el acortamiento de tendones y articulaciones, evitando deformidades secundarias e intervenciones quirúrgicas dolorosas.</a:t>
            </a:r>
          </a:p>
        </p:txBody>
      </p:sp>
      <p:sp>
        <p:nvSpPr>
          <p:cNvPr id="53" name="C54"/>
          <p:cNvSpPr/>
          <p:nvPr/>
        </p:nvSpPr>
        <p:spPr>
          <a:xfrm>
            <a:off x="6223000" y="2095500"/>
            <a:ext cx="5461000" cy="4064000"/>
          </a:xfrm>
          <a:prstGeom prst="roundRect">
            <a:avLst>
              <a:gd name="adj" fmla="val 4500"/>
            </a:avLst>
          </a:prstGeom>
          <a:solidFill>
            <a:srgbClr val="FFFFFF"/>
          </a:solidFill>
          <a:ln w="12700">
            <a:solidFill>
              <a:srgbClr val="DCEAE9"/>
            </a:solidFill>
          </a:ln>
        </p:spPr>
        <p:txBody>
          <a:bodyPr/>
          <a:lstStyle/>
          <a:p>
            <a:endParaRPr/>
          </a:p>
        </p:txBody>
      </p:sp>
      <p:sp>
        <p:nvSpPr>
          <p:cNvPr id="54" name="H55"/>
          <p:cNvSpPr/>
          <p:nvPr/>
        </p:nvSpPr>
        <p:spPr>
          <a:xfrm>
            <a:off x="6223000" y="2095500"/>
            <a:ext cx="5461000" cy="812800"/>
          </a:xfrm>
          <a:prstGeom prst="roundRect">
            <a:avLst>
              <a:gd name="adj" fmla="val 4500"/>
            </a:avLst>
          </a:prstGeom>
          <a:solidFill>
            <a:srgbClr val="1C7A57"/>
          </a:solidFill>
          <a:ln>
            <a:noFill/>
          </a:ln>
        </p:spPr>
        <p:txBody>
          <a:bodyPr lIns="939800" anchor="ctr"/>
          <a:lstStyle/>
          <a:p>
            <a:r>
              <a:rPr lang="es-MX" sz="2000" b="1" dirty="0">
                <a:solidFill>
                  <a:srgbClr val="FFFFFF"/>
                </a:solidFill>
              </a:rPr>
              <a:t>Recuperación funcional</a:t>
            </a:r>
          </a:p>
        </p:txBody>
      </p:sp>
      <p:sp>
        <p:nvSpPr>
          <p:cNvPr id="55" name="B56"/>
          <p:cNvSpPr/>
          <p:nvPr/>
        </p:nvSpPr>
        <p:spPr>
          <a:xfrm>
            <a:off x="6527800" y="3187700"/>
            <a:ext cx="4851400" cy="2692400"/>
          </a:xfrm>
          <a:prstGeom prst="rect">
            <a:avLst/>
          </a:prstGeom>
          <a:noFill/>
        </p:spPr>
        <p:txBody>
          <a:bodyPr wrap="square">
            <a:normAutofit/>
          </a:bodyPr>
          <a:lstStyle/>
          <a:p>
            <a:r>
              <a:rPr lang="es-MX" sz="2000" dirty="0">
                <a:solidFill>
                  <a:srgbClr val="2A4A4E"/>
                </a:solidFill>
              </a:rPr>
              <a:t>Los dispositivos mecánicos y robóticos promueven la neuroplasticidad mediante práctica repetitiva y específica de tarea, favoreciendo la reorganización cortical y la recuperación motora del paciente.</a:t>
            </a:r>
          </a:p>
        </p:txBody>
      </p:sp>
      <p:pic>
        <p:nvPicPr>
          <p:cNvPr id="56" name="Graphic 56" descr="Icono prevención"/>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87400" y="2298700"/>
            <a:ext cx="406400" cy="406400"/>
          </a:xfrm>
          <a:prstGeom prst="rect">
            <a:avLst/>
          </a:prstGeom>
        </p:spPr>
      </p:pic>
      <p:pic>
        <p:nvPicPr>
          <p:cNvPr id="57" name="Graphic 57" descr="Icono recuperación"/>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02400" y="2298700"/>
            <a:ext cx="406400" cy="406400"/>
          </a:xfrm>
          <a:prstGeom prst="rect">
            <a:avLst/>
          </a:prstGeom>
        </p:spPr>
      </p:pic>
      <p:sp>
        <p:nvSpPr>
          <p:cNvPr id="6" name="CuadroTexto 5">
            <a:extLst>
              <a:ext uri="{FF2B5EF4-FFF2-40B4-BE49-F238E27FC236}">
                <a16:creationId xmlns:a16="http://schemas.microsoft.com/office/drawing/2014/main" id="{33BCE1A7-4398-9E39-576B-7B0EA5E18F50}"/>
              </a:ext>
            </a:extLst>
          </p:cNvPr>
          <p:cNvSpPr txBox="1"/>
          <p:nvPr/>
        </p:nvSpPr>
        <p:spPr>
          <a:xfrm>
            <a:off x="128586" y="228599"/>
            <a:ext cx="500064" cy="369332"/>
          </a:xfrm>
          <a:prstGeom prst="rect">
            <a:avLst/>
          </a:prstGeom>
          <a:noFill/>
        </p:spPr>
        <p:txBody>
          <a:bodyPr wrap="square" rtlCol="0">
            <a:spAutoFit/>
          </a:bodyPr>
          <a:lstStyle/>
          <a:p>
            <a:r>
              <a:rPr lang="es-ES_tradnl" dirty="0"/>
              <a:t>11</a:t>
            </a:r>
          </a:p>
        </p:txBody>
      </p:sp>
    </p:spTree>
    <p:extLst>
      <p:ext uri="{BB962C8B-B14F-4D97-AF65-F5344CB8AC3E}">
        <p14:creationId xmlns:p14="http://schemas.microsoft.com/office/powerpoint/2010/main" val="2421305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9B7EC98-689D-22D5-EDEB-37EEE7791BF3}"/>
              </a:ext>
            </a:extLst>
          </p:cNvPr>
          <p:cNvPicPr>
            <a:picLocks noChangeAspect="1"/>
          </p:cNvPicPr>
          <p:nvPr/>
        </p:nvPicPr>
        <p:blipFill>
          <a:blip r:embed="rId3"/>
          <a:srcRect l="23483" t="26306" r="20869"/>
          <a:stretch>
            <a:fillRect/>
          </a:stretch>
        </p:blipFill>
        <p:spPr>
          <a:xfrm>
            <a:off x="7001196" y="2102603"/>
            <a:ext cx="3999105" cy="2857228"/>
          </a:xfrm>
          <a:prstGeom prst="rect">
            <a:avLst/>
          </a:prstGeom>
        </p:spPr>
      </p:pic>
      <p:sp>
        <p:nvSpPr>
          <p:cNvPr id="2" name="Título 1">
            <a:extLst>
              <a:ext uri="{FF2B5EF4-FFF2-40B4-BE49-F238E27FC236}">
                <a16:creationId xmlns:a16="http://schemas.microsoft.com/office/drawing/2014/main" id="{14E51818-095C-A40E-69E8-A90BA2330DAC}"/>
              </a:ext>
            </a:extLst>
          </p:cNvPr>
          <p:cNvSpPr>
            <a:spLocks noGrp="1"/>
          </p:cNvSpPr>
          <p:nvPr>
            <p:ph type="title"/>
          </p:nvPr>
        </p:nvSpPr>
        <p:spPr/>
        <p:txBody>
          <a:bodyPr/>
          <a:lstStyle/>
          <a:p>
            <a:r>
              <a:rPr lang="es-ES_tradnl" dirty="0"/>
              <a:t>¿Cómo actúan las AT en la rehabilitación?</a:t>
            </a:r>
          </a:p>
        </p:txBody>
      </p:sp>
      <p:sp>
        <p:nvSpPr>
          <p:cNvPr id="49" name="Intro"/>
          <p:cNvSpPr/>
          <p:nvPr/>
        </p:nvSpPr>
        <p:spPr>
          <a:xfrm>
            <a:off x="5668050" y="1128258"/>
            <a:ext cx="4846661" cy="508000"/>
          </a:xfrm>
          <a:prstGeom prst="rect">
            <a:avLst/>
          </a:prstGeom>
          <a:noFill/>
        </p:spPr>
        <p:txBody>
          <a:bodyPr/>
          <a:lstStyle/>
          <a:p>
            <a:r>
              <a:rPr lang="es-MX" dirty="0">
                <a:solidFill>
                  <a:srgbClr val="2A4A4E"/>
                </a:solidFill>
              </a:rPr>
              <a:t>Las TA potencian la </a:t>
            </a:r>
            <a:r>
              <a:rPr lang="es-MX" b="1" dirty="0">
                <a:solidFill>
                  <a:srgbClr val="1F7A8C"/>
                </a:solidFill>
              </a:rPr>
              <a:t>neuroplasticidad</a:t>
            </a:r>
            <a:r>
              <a:rPr lang="es-MX" dirty="0">
                <a:solidFill>
                  <a:srgbClr val="2A4A4E"/>
                </a:solidFill>
              </a:rPr>
              <a:t>.</a:t>
            </a:r>
          </a:p>
        </p:txBody>
      </p:sp>
      <p:sp>
        <p:nvSpPr>
          <p:cNvPr id="60" name="Step0"/>
          <p:cNvSpPr/>
          <p:nvPr/>
        </p:nvSpPr>
        <p:spPr>
          <a:xfrm>
            <a:off x="508000" y="1739272"/>
            <a:ext cx="2316223" cy="1859329"/>
          </a:xfrm>
          <a:prstGeom prst="roundRect">
            <a:avLst>
              <a:gd name="adj" fmla="val 7000"/>
            </a:avLst>
          </a:prstGeom>
          <a:solidFill>
            <a:srgbClr val="FFFFFF"/>
          </a:solidFill>
          <a:ln w="19050">
            <a:solidFill>
              <a:srgbClr val="1F7A8C"/>
            </a:solidFill>
          </a:ln>
        </p:spPr>
        <p:txBody>
          <a:bodyPr lIns="64008" tIns="73152" rIns="64008" bIns="64008">
            <a:normAutofit fontScale="92500"/>
          </a:bodyPr>
          <a:lstStyle/>
          <a:p>
            <a:pPr algn="ctr">
              <a:spcBef>
                <a:spcPts val="300"/>
              </a:spcBef>
              <a:spcAft>
                <a:spcPts val="400"/>
              </a:spcAft>
            </a:pPr>
            <a:r>
              <a:rPr lang="es-MX" b="1" dirty="0">
                <a:solidFill>
                  <a:srgbClr val="14323B"/>
                </a:solidFill>
              </a:rPr>
              <a:t>Práctica repetitiva</a:t>
            </a:r>
          </a:p>
          <a:p>
            <a:pPr algn="ctr"/>
            <a:r>
              <a:rPr lang="es-MX" dirty="0">
                <a:solidFill>
                  <a:srgbClr val="2A4A4E"/>
                </a:solidFill>
              </a:rPr>
              <a:t>Movimientos intensivos y específicos de tarea, en alto número de repeticiones.</a:t>
            </a:r>
          </a:p>
        </p:txBody>
      </p:sp>
      <p:sp>
        <p:nvSpPr>
          <p:cNvPr id="61" name="Arr0"/>
          <p:cNvSpPr/>
          <p:nvPr/>
        </p:nvSpPr>
        <p:spPr>
          <a:xfrm>
            <a:off x="2824223" y="2461948"/>
            <a:ext cx="528577" cy="381000"/>
          </a:xfrm>
          <a:prstGeom prst="rightArrow">
            <a:avLst/>
          </a:prstGeom>
          <a:solidFill>
            <a:schemeClr val="accent6"/>
          </a:solidFill>
          <a:ln>
            <a:solidFill>
              <a:schemeClr val="accent1">
                <a:shade val="15000"/>
              </a:schemeClr>
            </a:solidFill>
          </a:ln>
        </p:spPr>
        <p:txBody>
          <a:bodyPr/>
          <a:lstStyle/>
          <a:p>
            <a:endParaRPr/>
          </a:p>
        </p:txBody>
      </p:sp>
      <p:sp>
        <p:nvSpPr>
          <p:cNvPr id="62" name="Step1"/>
          <p:cNvSpPr/>
          <p:nvPr/>
        </p:nvSpPr>
        <p:spPr>
          <a:xfrm>
            <a:off x="3352800" y="1759514"/>
            <a:ext cx="2422358" cy="1900009"/>
          </a:xfrm>
          <a:prstGeom prst="roundRect">
            <a:avLst>
              <a:gd name="adj" fmla="val 7000"/>
            </a:avLst>
          </a:prstGeom>
          <a:solidFill>
            <a:srgbClr val="FFFFFF"/>
          </a:solidFill>
          <a:ln w="19050">
            <a:solidFill>
              <a:srgbClr val="1C6E96"/>
            </a:solidFill>
          </a:ln>
        </p:spPr>
        <p:txBody>
          <a:bodyPr lIns="64008" tIns="73152" rIns="64008" bIns="64008">
            <a:normAutofit lnSpcReduction="10000"/>
          </a:bodyPr>
          <a:lstStyle/>
          <a:p>
            <a:pPr algn="ctr">
              <a:spcBef>
                <a:spcPts val="300"/>
              </a:spcBef>
              <a:spcAft>
                <a:spcPts val="400"/>
              </a:spcAft>
            </a:pPr>
            <a:r>
              <a:rPr lang="es-MX" b="1" dirty="0">
                <a:solidFill>
                  <a:srgbClr val="14323B"/>
                </a:solidFill>
              </a:rPr>
              <a:t>Retroalimentación sensorial</a:t>
            </a:r>
          </a:p>
          <a:p>
            <a:pPr algn="ctr"/>
            <a:r>
              <a:rPr lang="es-MX" dirty="0">
                <a:solidFill>
                  <a:srgbClr val="2A4A4E"/>
                </a:solidFill>
              </a:rPr>
              <a:t>Estímulos hápticos, visuales y eléctricos enriquecen cada repetición.</a:t>
            </a:r>
          </a:p>
        </p:txBody>
      </p:sp>
      <p:sp>
        <p:nvSpPr>
          <p:cNvPr id="64" name="Step2"/>
          <p:cNvSpPr/>
          <p:nvPr/>
        </p:nvSpPr>
        <p:spPr>
          <a:xfrm>
            <a:off x="446911" y="3824205"/>
            <a:ext cx="2316223" cy="2023239"/>
          </a:xfrm>
          <a:prstGeom prst="roundRect">
            <a:avLst>
              <a:gd name="adj" fmla="val 7000"/>
            </a:avLst>
          </a:prstGeom>
          <a:solidFill>
            <a:srgbClr val="FFFFFF"/>
          </a:solidFill>
          <a:ln w="19050">
            <a:solidFill>
              <a:srgbClr val="1C7A57"/>
            </a:solidFill>
          </a:ln>
        </p:spPr>
        <p:txBody>
          <a:bodyPr lIns="64008" tIns="73152" rIns="64008" bIns="64008">
            <a:noAutofit/>
          </a:bodyPr>
          <a:lstStyle/>
          <a:p>
            <a:pPr algn="ctr">
              <a:spcBef>
                <a:spcPts val="300"/>
              </a:spcBef>
              <a:spcAft>
                <a:spcPts val="400"/>
              </a:spcAft>
            </a:pPr>
            <a:r>
              <a:rPr lang="es-MX" sz="1700" b="1" dirty="0">
                <a:solidFill>
                  <a:srgbClr val="14323B"/>
                </a:solidFill>
              </a:rPr>
              <a:t>Reorganización cortical</a:t>
            </a:r>
          </a:p>
          <a:p>
            <a:pPr algn="ctr"/>
            <a:r>
              <a:rPr lang="es-MX" sz="1700" dirty="0"/>
              <a:t>Restauración de las redes eferentes mediante nueva conectividad sináptica.</a:t>
            </a:r>
            <a:endParaRPr lang="es-MX" sz="1700" dirty="0">
              <a:solidFill>
                <a:srgbClr val="2A4A4E"/>
              </a:solidFill>
            </a:endParaRPr>
          </a:p>
        </p:txBody>
      </p:sp>
      <p:sp>
        <p:nvSpPr>
          <p:cNvPr id="65" name="Arr2"/>
          <p:cNvSpPr/>
          <p:nvPr/>
        </p:nvSpPr>
        <p:spPr>
          <a:xfrm>
            <a:off x="2763134" y="4578831"/>
            <a:ext cx="528577" cy="381000"/>
          </a:xfrm>
          <a:prstGeom prst="rightArrow">
            <a:avLst/>
          </a:prstGeom>
          <a:solidFill>
            <a:srgbClr val="8AC6A8"/>
          </a:solidFill>
          <a:ln>
            <a:solidFill>
              <a:schemeClr val="accent1">
                <a:shade val="15000"/>
              </a:schemeClr>
            </a:solidFill>
          </a:ln>
        </p:spPr>
        <p:txBody>
          <a:bodyPr/>
          <a:lstStyle/>
          <a:p>
            <a:endParaRPr/>
          </a:p>
        </p:txBody>
      </p:sp>
      <p:sp>
        <p:nvSpPr>
          <p:cNvPr id="66" name="Step3"/>
          <p:cNvSpPr/>
          <p:nvPr/>
        </p:nvSpPr>
        <p:spPr>
          <a:xfrm>
            <a:off x="3291711" y="3824179"/>
            <a:ext cx="2641600" cy="2023239"/>
          </a:xfrm>
          <a:prstGeom prst="roundRect">
            <a:avLst>
              <a:gd name="adj" fmla="val 7000"/>
            </a:avLst>
          </a:prstGeom>
          <a:solidFill>
            <a:srgbClr val="FFFFFF"/>
          </a:solidFill>
          <a:ln w="19050">
            <a:solidFill>
              <a:srgbClr val="0E4D5C"/>
            </a:solidFill>
          </a:ln>
        </p:spPr>
        <p:txBody>
          <a:bodyPr lIns="64008" tIns="73152" rIns="64008" bIns="64008">
            <a:normAutofit/>
          </a:bodyPr>
          <a:lstStyle/>
          <a:p>
            <a:pPr algn="ctr"/>
            <a:r>
              <a:rPr lang="es-MX" b="1" dirty="0">
                <a:solidFill>
                  <a:srgbClr val="14323B"/>
                </a:solidFill>
              </a:rPr>
              <a:t>Recuperación motora</a:t>
            </a:r>
          </a:p>
          <a:p>
            <a:pPr algn="ctr"/>
            <a:r>
              <a:rPr lang="es-MX" dirty="0">
                <a:solidFill>
                  <a:srgbClr val="2A4A4E"/>
                </a:solidFill>
              </a:rPr>
              <a:t>Mejora la función de la mano y se reduce la espasticidad.</a:t>
            </a:r>
          </a:p>
        </p:txBody>
      </p:sp>
      <p:sp>
        <p:nvSpPr>
          <p:cNvPr id="90" name="Note"/>
          <p:cNvSpPr/>
          <p:nvPr/>
        </p:nvSpPr>
        <p:spPr>
          <a:xfrm>
            <a:off x="455338" y="5883275"/>
            <a:ext cx="11176000" cy="609600"/>
          </a:xfrm>
          <a:prstGeom prst="roundRect">
            <a:avLst>
              <a:gd name="adj" fmla="val 14000"/>
            </a:avLst>
          </a:prstGeom>
          <a:solidFill>
            <a:srgbClr val="EAF2F1"/>
          </a:solidFill>
          <a:ln>
            <a:noFill/>
          </a:ln>
        </p:spPr>
        <p:txBody>
          <a:bodyPr lIns="137160" rIns="137160" anchor="ctr"/>
          <a:lstStyle/>
          <a:p>
            <a:r>
              <a:rPr lang="es-MX" dirty="0">
                <a:solidFill>
                  <a:srgbClr val="14323B"/>
                </a:solidFill>
              </a:rPr>
              <a:t>La práctica repetitiva, específica de tarea y sensorialmente enriquecida es el principio terapéutico común a todas las modalidades de AT.</a:t>
            </a:r>
          </a:p>
        </p:txBody>
      </p:sp>
      <p:sp>
        <p:nvSpPr>
          <p:cNvPr id="8" name="CuadroTexto 7">
            <a:extLst>
              <a:ext uri="{FF2B5EF4-FFF2-40B4-BE49-F238E27FC236}">
                <a16:creationId xmlns:a16="http://schemas.microsoft.com/office/drawing/2014/main" id="{22A4EA53-FF55-F4CD-B4C6-623A62CED062}"/>
              </a:ext>
            </a:extLst>
          </p:cNvPr>
          <p:cNvSpPr txBox="1"/>
          <p:nvPr/>
        </p:nvSpPr>
        <p:spPr>
          <a:xfrm>
            <a:off x="128586" y="228599"/>
            <a:ext cx="571502" cy="369332"/>
          </a:xfrm>
          <a:prstGeom prst="rect">
            <a:avLst/>
          </a:prstGeom>
          <a:noFill/>
        </p:spPr>
        <p:txBody>
          <a:bodyPr wrap="square" rtlCol="0">
            <a:spAutoFit/>
          </a:bodyPr>
          <a:lstStyle/>
          <a:p>
            <a:r>
              <a:rPr lang="es-ES_tradnl" dirty="0"/>
              <a:t>12</a:t>
            </a:r>
          </a:p>
        </p:txBody>
      </p:sp>
      <p:sp>
        <p:nvSpPr>
          <p:cNvPr id="9" name="Flecha en U 8">
            <a:extLst>
              <a:ext uri="{FF2B5EF4-FFF2-40B4-BE49-F238E27FC236}">
                <a16:creationId xmlns:a16="http://schemas.microsoft.com/office/drawing/2014/main" id="{24E1BD71-3C8D-65A6-F705-FA221E3B8A41}"/>
              </a:ext>
            </a:extLst>
          </p:cNvPr>
          <p:cNvSpPr/>
          <p:nvPr/>
        </p:nvSpPr>
        <p:spPr>
          <a:xfrm rot="5400000">
            <a:off x="5784268" y="2482675"/>
            <a:ext cx="698382" cy="713009"/>
          </a:xfrm>
          <a:prstGeom prst="uturnArrow">
            <a:avLst>
              <a:gd name="adj1" fmla="val 25000"/>
              <a:gd name="adj2" fmla="val 25000"/>
              <a:gd name="adj3" fmla="val 23277"/>
              <a:gd name="adj4" fmla="val 43750"/>
              <a:gd name="adj5" fmla="val 75000"/>
            </a:avLst>
          </a:prstGeom>
          <a:ln>
            <a:solidFill>
              <a:schemeClr val="tx1"/>
            </a:solid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742801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016253-010D-3EB0-BF71-423D6FCF4FEB}"/>
              </a:ext>
            </a:extLst>
          </p:cNvPr>
          <p:cNvSpPr>
            <a:spLocks noGrp="1"/>
          </p:cNvSpPr>
          <p:nvPr>
            <p:ph type="title"/>
          </p:nvPr>
        </p:nvSpPr>
        <p:spPr/>
        <p:txBody>
          <a:bodyPr/>
          <a:lstStyle/>
          <a:p>
            <a:r>
              <a:rPr lang="es-ES_tradnl" dirty="0"/>
              <a:t>¿Qué dice la evidencia?</a:t>
            </a:r>
          </a:p>
        </p:txBody>
      </p:sp>
      <p:sp>
        <p:nvSpPr>
          <p:cNvPr id="3" name="Marcador de contenido 2">
            <a:extLst>
              <a:ext uri="{FF2B5EF4-FFF2-40B4-BE49-F238E27FC236}">
                <a16:creationId xmlns:a16="http://schemas.microsoft.com/office/drawing/2014/main" id="{22E101DE-55B8-1EC5-CA40-C392FAE18A2B}"/>
              </a:ext>
            </a:extLst>
          </p:cNvPr>
          <p:cNvSpPr>
            <a:spLocks noGrp="1"/>
          </p:cNvSpPr>
          <p:nvPr>
            <p:ph idx="1"/>
          </p:nvPr>
        </p:nvSpPr>
        <p:spPr/>
        <p:txBody>
          <a:bodyPr>
            <a:normAutofit/>
          </a:bodyPr>
          <a:lstStyle/>
          <a:p>
            <a:pPr>
              <a:buNone/>
            </a:pPr>
            <a:r>
              <a:rPr lang="es-MX" sz="2400" dirty="0"/>
              <a:t>Revisión sistemática conducida según las directrices </a:t>
            </a:r>
            <a:r>
              <a:rPr lang="es-MX" sz="2400" b="1" dirty="0">
                <a:solidFill>
                  <a:schemeClr val="accent1"/>
                </a:solidFill>
              </a:rPr>
              <a:t>PRISMA 2020</a:t>
            </a:r>
            <a:r>
              <a:rPr lang="es-MX" sz="2400" dirty="0"/>
              <a:t> y registrada en PROSPERO (CRD420251167887).</a:t>
            </a:r>
          </a:p>
          <a:p>
            <a:pPr>
              <a:buNone/>
            </a:pPr>
            <a:endParaRPr lang="es-MX" sz="1000" dirty="0"/>
          </a:p>
          <a:p>
            <a:pPr marL="457200" indent="-457200">
              <a:spcAft>
                <a:spcPts val="500"/>
              </a:spcAft>
              <a:buFont typeface="Arial"/>
              <a:buChar char="•"/>
            </a:pPr>
            <a:r>
              <a:rPr lang="es-MX" sz="2400" b="1" dirty="0"/>
              <a:t>Pregunta: </a:t>
            </a:r>
            <a:r>
              <a:rPr lang="es-MX" sz="2400" dirty="0"/>
              <a:t>¿qué evidencia existe sobre las AT en adultos con espasticidad de mano post-EVC?</a:t>
            </a:r>
          </a:p>
          <a:p>
            <a:pPr marL="457200" indent="-457200">
              <a:spcAft>
                <a:spcPts val="500"/>
              </a:spcAft>
              <a:buFont typeface="Arial"/>
              <a:buChar char="•"/>
            </a:pPr>
            <a:r>
              <a:rPr lang="es-MX" sz="2400" b="1" dirty="0"/>
              <a:t>Fuentes: </a:t>
            </a:r>
            <a:r>
              <a:rPr lang="es-MX" sz="2400" dirty="0"/>
              <a:t>PubMed/MEDLINE, Scopus, IEEE Xplore y CENTRAL (enero 2005 – diciembre 2025).</a:t>
            </a:r>
          </a:p>
          <a:p>
            <a:pPr marL="457200" indent="-457200">
              <a:spcAft>
                <a:spcPts val="500"/>
              </a:spcAft>
              <a:buFont typeface="Arial"/>
              <a:buChar char="•"/>
            </a:pPr>
            <a:r>
              <a:rPr lang="es-MX" sz="2400" b="1" dirty="0"/>
              <a:t>Selección: </a:t>
            </a:r>
            <a:r>
              <a:rPr lang="es-MX" sz="2400" dirty="0"/>
              <a:t> 643 articulos, filtrados 338 , 90 articulos seleccionados.</a:t>
            </a:r>
          </a:p>
          <a:p>
            <a:pPr marL="457200" indent="-457200">
              <a:buFont typeface="Arial"/>
              <a:buChar char="•"/>
            </a:pPr>
            <a:r>
              <a:rPr lang="es-MX" sz="2400" b="1" dirty="0"/>
              <a:t>Calidad: </a:t>
            </a:r>
            <a:r>
              <a:rPr lang="es-MX" sz="2400" dirty="0"/>
              <a:t>riesgo de sesgo con RoB-2 y JBI; certeza de la evidencia con GRADE.</a:t>
            </a:r>
          </a:p>
        </p:txBody>
      </p:sp>
      <p:sp>
        <p:nvSpPr>
          <p:cNvPr id="7" name="CuadroTexto 6">
            <a:extLst>
              <a:ext uri="{FF2B5EF4-FFF2-40B4-BE49-F238E27FC236}">
                <a16:creationId xmlns:a16="http://schemas.microsoft.com/office/drawing/2014/main" id="{64E97570-B23F-A8DC-D8E1-2CAF1AC5B4B8}"/>
              </a:ext>
            </a:extLst>
          </p:cNvPr>
          <p:cNvSpPr txBox="1"/>
          <p:nvPr/>
        </p:nvSpPr>
        <p:spPr>
          <a:xfrm>
            <a:off x="128586" y="228599"/>
            <a:ext cx="485777" cy="369332"/>
          </a:xfrm>
          <a:prstGeom prst="rect">
            <a:avLst/>
          </a:prstGeom>
          <a:noFill/>
        </p:spPr>
        <p:txBody>
          <a:bodyPr wrap="square" rtlCol="0">
            <a:spAutoFit/>
          </a:bodyPr>
          <a:lstStyle/>
          <a:p>
            <a:r>
              <a:rPr lang="es-ES_tradnl" dirty="0"/>
              <a:t>13</a:t>
            </a:r>
          </a:p>
        </p:txBody>
      </p:sp>
    </p:spTree>
    <p:extLst>
      <p:ext uri="{BB962C8B-B14F-4D97-AF65-F5344CB8AC3E}">
        <p14:creationId xmlns:p14="http://schemas.microsoft.com/office/powerpoint/2010/main" val="2973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810408-AC5E-F30B-4002-3D8A1DE15409}"/>
              </a:ext>
            </a:extLst>
          </p:cNvPr>
          <p:cNvSpPr>
            <a:spLocks noGrp="1"/>
          </p:cNvSpPr>
          <p:nvPr>
            <p:ph type="title"/>
          </p:nvPr>
        </p:nvSpPr>
        <p:spPr/>
        <p:txBody>
          <a:bodyPr>
            <a:normAutofit/>
          </a:bodyPr>
          <a:lstStyle/>
          <a:p>
            <a:r>
              <a:rPr lang="es-MX" dirty="0"/>
              <a:t>Efecto por modalidad</a:t>
            </a:r>
          </a:p>
        </p:txBody>
      </p:sp>
      <p:graphicFrame>
        <p:nvGraphicFramePr>
          <p:cNvPr id="5" name="Tabla 4">
            <a:extLst>
              <a:ext uri="{FF2B5EF4-FFF2-40B4-BE49-F238E27FC236}">
                <a16:creationId xmlns:a16="http://schemas.microsoft.com/office/drawing/2014/main" id="{0C0B3ECA-5A1B-7F43-B87E-D716AFD07739}"/>
              </a:ext>
            </a:extLst>
          </p:cNvPr>
          <p:cNvGraphicFramePr>
            <a:graphicFrameLocks noGrp="1"/>
          </p:cNvGraphicFramePr>
          <p:nvPr>
            <p:extLst>
              <p:ext uri="{D42A27DB-BD31-4B8C-83A1-F6EECF244321}">
                <p14:modId xmlns:p14="http://schemas.microsoft.com/office/powerpoint/2010/main" val="2046697439"/>
              </p:ext>
            </p:extLst>
          </p:nvPr>
        </p:nvGraphicFramePr>
        <p:xfrm>
          <a:off x="762000" y="2032000"/>
          <a:ext cx="10668000" cy="3196771"/>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4144188909"/>
                    </a:ext>
                  </a:extLst>
                </a:gridCol>
                <a:gridCol w="2667000">
                  <a:extLst>
                    <a:ext uri="{9D8B030D-6E8A-4147-A177-3AD203B41FA5}">
                      <a16:colId xmlns:a16="http://schemas.microsoft.com/office/drawing/2014/main" val="4272206723"/>
                    </a:ext>
                  </a:extLst>
                </a:gridCol>
                <a:gridCol w="2667000">
                  <a:extLst>
                    <a:ext uri="{9D8B030D-6E8A-4147-A177-3AD203B41FA5}">
                      <a16:colId xmlns:a16="http://schemas.microsoft.com/office/drawing/2014/main" val="1296672888"/>
                    </a:ext>
                  </a:extLst>
                </a:gridCol>
                <a:gridCol w="2667000">
                  <a:extLst>
                    <a:ext uri="{9D8B030D-6E8A-4147-A177-3AD203B41FA5}">
                      <a16:colId xmlns:a16="http://schemas.microsoft.com/office/drawing/2014/main" val="1723325940"/>
                    </a:ext>
                  </a:extLst>
                </a:gridCol>
              </a:tblGrid>
              <a:tr h="453571">
                <a:tc>
                  <a:txBody>
                    <a:bodyPr/>
                    <a:lstStyle/>
                    <a:p>
                      <a:pPr algn="l"/>
                      <a:r>
                        <a:rPr lang="es-ES_tradnl" sz="1800" b="1" dirty="0">
                          <a:solidFill>
                            <a:srgbClr val="FFFFFF"/>
                          </a:solidFill>
                        </a:rPr>
                        <a:t>Modalidad</a:t>
                      </a:r>
                    </a:p>
                  </a:txBody>
                  <a:tcPr anchor="ctr">
                    <a:solidFill>
                      <a:srgbClr val="1F7A8C"/>
                    </a:solidFill>
                  </a:tcPr>
                </a:tc>
                <a:tc>
                  <a:txBody>
                    <a:bodyPr/>
                    <a:lstStyle/>
                    <a:p>
                      <a:pPr algn="ctr"/>
                      <a:r>
                        <a:rPr lang="es-ES_tradnl" sz="1800" b="1">
                          <a:solidFill>
                            <a:srgbClr val="FFFFFF"/>
                          </a:solidFill>
                        </a:rPr>
                        <a:t>Espasticidad</a:t>
                      </a:r>
                    </a:p>
                  </a:txBody>
                  <a:tcPr anchor="ctr">
                    <a:solidFill>
                      <a:srgbClr val="1F7A8C"/>
                    </a:solidFill>
                  </a:tcPr>
                </a:tc>
                <a:tc>
                  <a:txBody>
                    <a:bodyPr/>
                    <a:lstStyle/>
                    <a:p>
                      <a:pPr algn="ctr"/>
                      <a:r>
                        <a:rPr lang="es-ES_tradnl" sz="1800" b="1">
                          <a:solidFill>
                            <a:srgbClr val="FFFFFF"/>
                          </a:solidFill>
                        </a:rPr>
                        <a:t>Función motora</a:t>
                      </a:r>
                    </a:p>
                  </a:txBody>
                  <a:tcPr anchor="ctr">
                    <a:solidFill>
                      <a:srgbClr val="1F7A8C"/>
                    </a:solidFill>
                  </a:tcPr>
                </a:tc>
                <a:tc>
                  <a:txBody>
                    <a:bodyPr/>
                    <a:lstStyle/>
                    <a:p>
                      <a:pPr algn="ctr"/>
                      <a:r>
                        <a:rPr lang="es-ES_tradnl" sz="1800" b="1">
                          <a:solidFill>
                            <a:srgbClr val="FFFFFF"/>
                          </a:solidFill>
                        </a:rPr>
                        <a:t>AVD</a:t>
                      </a:r>
                    </a:p>
                  </a:txBody>
                  <a:tcPr anchor="ctr">
                    <a:solidFill>
                      <a:srgbClr val="1F7A8C"/>
                    </a:solidFill>
                  </a:tcPr>
                </a:tc>
                <a:extLst>
                  <a:ext uri="{0D108BD9-81ED-4DB2-BD59-A6C34878D82A}">
                    <a16:rowId xmlns:a16="http://schemas.microsoft.com/office/drawing/2014/main" val="1113900082"/>
                  </a:ext>
                </a:extLst>
              </a:tr>
              <a:tr h="453571">
                <a:tc>
                  <a:txBody>
                    <a:bodyPr/>
                    <a:lstStyle/>
                    <a:p>
                      <a:pPr algn="l"/>
                      <a:r>
                        <a:rPr lang="es-ES_tradnl" sz="1800" b="1" dirty="0">
                          <a:solidFill>
                            <a:srgbClr val="14323B"/>
                          </a:solidFill>
                        </a:rPr>
                        <a:t>Sistemas híbridos</a:t>
                      </a:r>
                    </a:p>
                  </a:txBody>
                  <a:tcPr anchor="ctr">
                    <a:solidFill>
                      <a:srgbClr val="FFFFFF"/>
                    </a:solidFill>
                  </a:tcPr>
                </a:tc>
                <a:tc>
                  <a:txBody>
                    <a:bodyPr/>
                    <a:lstStyle/>
                    <a:p>
                      <a:pPr algn="ctr"/>
                      <a:r>
                        <a:rPr lang="es-ES_tradnl" sz="2400" b="1">
                          <a:solidFill>
                            <a:srgbClr val="1C7A57"/>
                          </a:solidFill>
                        </a:rPr>
                        <a:t>▲</a:t>
                      </a:r>
                    </a:p>
                  </a:txBody>
                  <a:tcPr anchor="ctr">
                    <a:solidFill>
                      <a:srgbClr val="F2F8F7"/>
                    </a:solidFill>
                  </a:tcPr>
                </a:tc>
                <a:tc>
                  <a:txBody>
                    <a:bodyPr/>
                    <a:lstStyle/>
                    <a:p>
                      <a:pPr algn="ctr"/>
                      <a:r>
                        <a:rPr lang="es-ES_tradnl" sz="2400" b="1">
                          <a:solidFill>
                            <a:srgbClr val="1C7A57"/>
                          </a:solidFill>
                        </a:rPr>
                        <a:t>▲</a:t>
                      </a:r>
                    </a:p>
                  </a:txBody>
                  <a:tcPr anchor="ctr">
                    <a:solidFill>
                      <a:srgbClr val="F2F8F7"/>
                    </a:solidFill>
                  </a:tcPr>
                </a:tc>
                <a:tc>
                  <a:txBody>
                    <a:bodyPr/>
                    <a:lstStyle/>
                    <a:p>
                      <a:pPr algn="ctr"/>
                      <a:r>
                        <a:rPr lang="es-ES_tradnl" sz="2400" b="1">
                          <a:solidFill>
                            <a:srgbClr val="C2570F"/>
                          </a:solidFill>
                        </a:rPr>
                        <a:t>◐</a:t>
                      </a:r>
                    </a:p>
                  </a:txBody>
                  <a:tcPr anchor="ctr">
                    <a:solidFill>
                      <a:srgbClr val="F2F8F7"/>
                    </a:solidFill>
                  </a:tcPr>
                </a:tc>
                <a:extLst>
                  <a:ext uri="{0D108BD9-81ED-4DB2-BD59-A6C34878D82A}">
                    <a16:rowId xmlns:a16="http://schemas.microsoft.com/office/drawing/2014/main" val="477032242"/>
                  </a:ext>
                </a:extLst>
              </a:tr>
              <a:tr h="453571">
                <a:tc>
                  <a:txBody>
                    <a:bodyPr/>
                    <a:lstStyle/>
                    <a:p>
                      <a:pPr algn="l"/>
                      <a:r>
                        <a:rPr lang="es-ES_tradnl" sz="1800" b="1">
                          <a:solidFill>
                            <a:srgbClr val="14323B"/>
                          </a:solidFill>
                        </a:rPr>
                        <a:t>Exoesqueletos</a:t>
                      </a:r>
                    </a:p>
                  </a:txBody>
                  <a:tcPr anchor="ctr">
                    <a:solidFill>
                      <a:srgbClr val="FFFFFF"/>
                    </a:solidFill>
                  </a:tcPr>
                </a:tc>
                <a:tc>
                  <a:txBody>
                    <a:bodyPr/>
                    <a:lstStyle/>
                    <a:p>
                      <a:pPr algn="ctr"/>
                      <a:r>
                        <a:rPr lang="es-ES_tradnl" sz="2400" b="1">
                          <a:solidFill>
                            <a:srgbClr val="C2570F"/>
                          </a:solidFill>
                        </a:rPr>
                        <a:t>◐</a:t>
                      </a:r>
                    </a:p>
                  </a:txBody>
                  <a:tcPr anchor="ctr">
                    <a:solidFill>
                      <a:srgbClr val="F2F8F7"/>
                    </a:solidFill>
                  </a:tcPr>
                </a:tc>
                <a:tc>
                  <a:txBody>
                    <a:bodyPr/>
                    <a:lstStyle/>
                    <a:p>
                      <a:pPr algn="ctr"/>
                      <a:r>
                        <a:rPr lang="es-ES_tradnl" sz="2400" b="1">
                          <a:solidFill>
                            <a:srgbClr val="C2570F"/>
                          </a:solidFill>
                        </a:rPr>
                        <a:t>◐</a:t>
                      </a:r>
                    </a:p>
                  </a:txBody>
                  <a:tcPr anchor="ctr">
                    <a:solidFill>
                      <a:srgbClr val="F2F8F7"/>
                    </a:solidFill>
                  </a:tcPr>
                </a:tc>
                <a:tc>
                  <a:txBody>
                    <a:bodyPr/>
                    <a:lstStyle/>
                    <a:p>
                      <a:pPr algn="ctr"/>
                      <a:r>
                        <a:rPr lang="es-ES_tradnl" sz="2400" b="1">
                          <a:solidFill>
                            <a:srgbClr val="6B7B80"/>
                          </a:solidFill>
                        </a:rPr>
                        <a:t>–</a:t>
                      </a:r>
                    </a:p>
                  </a:txBody>
                  <a:tcPr anchor="ctr">
                    <a:solidFill>
                      <a:srgbClr val="F2F8F7"/>
                    </a:solidFill>
                  </a:tcPr>
                </a:tc>
                <a:extLst>
                  <a:ext uri="{0D108BD9-81ED-4DB2-BD59-A6C34878D82A}">
                    <a16:rowId xmlns:a16="http://schemas.microsoft.com/office/drawing/2014/main" val="934256978"/>
                  </a:ext>
                </a:extLst>
              </a:tr>
              <a:tr h="453571">
                <a:tc>
                  <a:txBody>
                    <a:bodyPr/>
                    <a:lstStyle/>
                    <a:p>
                      <a:pPr algn="l"/>
                      <a:r>
                        <a:rPr lang="es-ES_tradnl" sz="1800" b="1">
                          <a:solidFill>
                            <a:srgbClr val="14323B"/>
                          </a:solidFill>
                        </a:rPr>
                        <a:t>Guantes robóticos</a:t>
                      </a:r>
                    </a:p>
                  </a:txBody>
                  <a:tcPr anchor="ctr">
                    <a:solidFill>
                      <a:srgbClr val="FFFFFF"/>
                    </a:solidFill>
                  </a:tcPr>
                </a:tc>
                <a:tc>
                  <a:txBody>
                    <a:bodyPr/>
                    <a:lstStyle/>
                    <a:p>
                      <a:pPr algn="ctr"/>
                      <a:r>
                        <a:rPr lang="es-ES_tradnl" sz="2400" b="1">
                          <a:solidFill>
                            <a:srgbClr val="C2570F"/>
                          </a:solidFill>
                        </a:rPr>
                        <a:t>◐</a:t>
                      </a:r>
                    </a:p>
                  </a:txBody>
                  <a:tcPr anchor="ctr">
                    <a:solidFill>
                      <a:srgbClr val="F2F8F7"/>
                    </a:solidFill>
                  </a:tcPr>
                </a:tc>
                <a:tc>
                  <a:txBody>
                    <a:bodyPr/>
                    <a:lstStyle/>
                    <a:p>
                      <a:pPr algn="ctr"/>
                      <a:r>
                        <a:rPr lang="es-ES_tradnl" sz="2400" b="1">
                          <a:solidFill>
                            <a:srgbClr val="1C7A57"/>
                          </a:solidFill>
                        </a:rPr>
                        <a:t>▲</a:t>
                      </a:r>
                    </a:p>
                  </a:txBody>
                  <a:tcPr anchor="ctr">
                    <a:solidFill>
                      <a:srgbClr val="F2F8F7"/>
                    </a:solidFill>
                  </a:tcPr>
                </a:tc>
                <a:tc>
                  <a:txBody>
                    <a:bodyPr/>
                    <a:lstStyle/>
                    <a:p>
                      <a:pPr algn="ctr"/>
                      <a:r>
                        <a:rPr lang="es-ES_tradnl" sz="2400" b="1">
                          <a:solidFill>
                            <a:srgbClr val="6B7B80"/>
                          </a:solidFill>
                        </a:rPr>
                        <a:t>–</a:t>
                      </a:r>
                    </a:p>
                  </a:txBody>
                  <a:tcPr anchor="ctr">
                    <a:solidFill>
                      <a:srgbClr val="F2F8F7"/>
                    </a:solidFill>
                  </a:tcPr>
                </a:tc>
                <a:extLst>
                  <a:ext uri="{0D108BD9-81ED-4DB2-BD59-A6C34878D82A}">
                    <a16:rowId xmlns:a16="http://schemas.microsoft.com/office/drawing/2014/main" val="915240529"/>
                  </a:ext>
                </a:extLst>
              </a:tr>
              <a:tr h="453571">
                <a:tc>
                  <a:txBody>
                    <a:bodyPr/>
                    <a:lstStyle/>
                    <a:p>
                      <a:pPr algn="l"/>
                      <a:r>
                        <a:rPr lang="es-ES_tradnl" sz="1800" b="1">
                          <a:solidFill>
                            <a:srgbClr val="14323B"/>
                          </a:solidFill>
                        </a:rPr>
                        <a:t>Órtesis dinámicas</a:t>
                      </a:r>
                    </a:p>
                  </a:txBody>
                  <a:tcPr anchor="ctr">
                    <a:solidFill>
                      <a:srgbClr val="FFFFFF"/>
                    </a:solidFill>
                  </a:tcPr>
                </a:tc>
                <a:tc>
                  <a:txBody>
                    <a:bodyPr/>
                    <a:lstStyle/>
                    <a:p>
                      <a:pPr algn="ctr"/>
                      <a:r>
                        <a:rPr lang="es-ES_tradnl" sz="2400" b="1">
                          <a:solidFill>
                            <a:srgbClr val="C2570F"/>
                          </a:solidFill>
                        </a:rPr>
                        <a:t>◐</a:t>
                      </a:r>
                    </a:p>
                  </a:txBody>
                  <a:tcPr anchor="ctr">
                    <a:solidFill>
                      <a:srgbClr val="F2F8F7"/>
                    </a:solidFill>
                  </a:tcPr>
                </a:tc>
                <a:tc>
                  <a:txBody>
                    <a:bodyPr/>
                    <a:lstStyle/>
                    <a:p>
                      <a:pPr algn="ctr"/>
                      <a:r>
                        <a:rPr lang="es-ES_tradnl" sz="2400" b="1">
                          <a:solidFill>
                            <a:srgbClr val="C2570F"/>
                          </a:solidFill>
                        </a:rPr>
                        <a:t>◐</a:t>
                      </a:r>
                    </a:p>
                  </a:txBody>
                  <a:tcPr anchor="ctr">
                    <a:solidFill>
                      <a:srgbClr val="F2F8F7"/>
                    </a:solidFill>
                  </a:tcPr>
                </a:tc>
                <a:tc>
                  <a:txBody>
                    <a:bodyPr/>
                    <a:lstStyle/>
                    <a:p>
                      <a:pPr algn="ctr"/>
                      <a:r>
                        <a:rPr lang="es-ES_tradnl" sz="2400" b="1">
                          <a:solidFill>
                            <a:srgbClr val="C2570F"/>
                          </a:solidFill>
                        </a:rPr>
                        <a:t>◐</a:t>
                      </a:r>
                    </a:p>
                  </a:txBody>
                  <a:tcPr anchor="ctr">
                    <a:solidFill>
                      <a:srgbClr val="F2F8F7"/>
                    </a:solidFill>
                  </a:tcPr>
                </a:tc>
                <a:extLst>
                  <a:ext uri="{0D108BD9-81ED-4DB2-BD59-A6C34878D82A}">
                    <a16:rowId xmlns:a16="http://schemas.microsoft.com/office/drawing/2014/main" val="2758765529"/>
                  </a:ext>
                </a:extLst>
              </a:tr>
              <a:tr h="453571">
                <a:tc>
                  <a:txBody>
                    <a:bodyPr/>
                    <a:lstStyle/>
                    <a:p>
                      <a:pPr algn="l"/>
                      <a:r>
                        <a:rPr lang="es-ES_tradnl" sz="1800" b="1">
                          <a:solidFill>
                            <a:srgbClr val="14323B"/>
                          </a:solidFill>
                        </a:rPr>
                        <a:t>Robots end-effector</a:t>
                      </a:r>
                    </a:p>
                  </a:txBody>
                  <a:tcPr anchor="ctr">
                    <a:solidFill>
                      <a:srgbClr val="FFFFFF"/>
                    </a:solidFill>
                  </a:tcPr>
                </a:tc>
                <a:tc>
                  <a:txBody>
                    <a:bodyPr/>
                    <a:lstStyle/>
                    <a:p>
                      <a:pPr algn="ctr"/>
                      <a:r>
                        <a:rPr lang="es-ES_tradnl" sz="2400" b="1">
                          <a:solidFill>
                            <a:srgbClr val="C2570F"/>
                          </a:solidFill>
                        </a:rPr>
                        <a:t>◐</a:t>
                      </a:r>
                    </a:p>
                  </a:txBody>
                  <a:tcPr anchor="ctr">
                    <a:solidFill>
                      <a:srgbClr val="F2F8F7"/>
                    </a:solidFill>
                  </a:tcPr>
                </a:tc>
                <a:tc>
                  <a:txBody>
                    <a:bodyPr/>
                    <a:lstStyle/>
                    <a:p>
                      <a:pPr algn="ctr"/>
                      <a:r>
                        <a:rPr lang="es-ES_tradnl" sz="2400" b="1">
                          <a:solidFill>
                            <a:srgbClr val="6B7B80"/>
                          </a:solidFill>
                        </a:rPr>
                        <a:t>–</a:t>
                      </a:r>
                    </a:p>
                  </a:txBody>
                  <a:tcPr anchor="ctr">
                    <a:solidFill>
                      <a:srgbClr val="F2F8F7"/>
                    </a:solidFill>
                  </a:tcPr>
                </a:tc>
                <a:tc>
                  <a:txBody>
                    <a:bodyPr/>
                    <a:lstStyle/>
                    <a:p>
                      <a:pPr algn="ctr"/>
                      <a:r>
                        <a:rPr lang="es-ES_tradnl" sz="2400" b="1">
                          <a:solidFill>
                            <a:srgbClr val="6B7B80"/>
                          </a:solidFill>
                        </a:rPr>
                        <a:t>–</a:t>
                      </a:r>
                    </a:p>
                  </a:txBody>
                  <a:tcPr anchor="ctr">
                    <a:solidFill>
                      <a:srgbClr val="F2F8F7"/>
                    </a:solidFill>
                  </a:tcPr>
                </a:tc>
                <a:extLst>
                  <a:ext uri="{0D108BD9-81ED-4DB2-BD59-A6C34878D82A}">
                    <a16:rowId xmlns:a16="http://schemas.microsoft.com/office/drawing/2014/main" val="2077873033"/>
                  </a:ext>
                </a:extLst>
              </a:tr>
              <a:tr h="453571">
                <a:tc>
                  <a:txBody>
                    <a:bodyPr/>
                    <a:lstStyle/>
                    <a:p>
                      <a:pPr algn="l"/>
                      <a:r>
                        <a:rPr lang="es-ES_tradnl" sz="1800" b="1">
                          <a:solidFill>
                            <a:srgbClr val="14323B"/>
                          </a:solidFill>
                        </a:rPr>
                        <a:t>Realidad virtual</a:t>
                      </a:r>
                    </a:p>
                  </a:txBody>
                  <a:tcPr anchor="ctr">
                    <a:solidFill>
                      <a:srgbClr val="FFFFFF"/>
                    </a:solidFill>
                  </a:tcPr>
                </a:tc>
                <a:tc>
                  <a:txBody>
                    <a:bodyPr/>
                    <a:lstStyle/>
                    <a:p>
                      <a:pPr algn="ctr"/>
                      <a:r>
                        <a:rPr lang="es-ES_tradnl" sz="2400" b="1">
                          <a:solidFill>
                            <a:srgbClr val="1C7A57"/>
                          </a:solidFill>
                        </a:rPr>
                        <a:t>▲</a:t>
                      </a:r>
                    </a:p>
                  </a:txBody>
                  <a:tcPr anchor="ctr">
                    <a:solidFill>
                      <a:srgbClr val="F2F8F7"/>
                    </a:solidFill>
                  </a:tcPr>
                </a:tc>
                <a:tc>
                  <a:txBody>
                    <a:bodyPr/>
                    <a:lstStyle/>
                    <a:p>
                      <a:pPr algn="ctr"/>
                      <a:r>
                        <a:rPr lang="es-ES_tradnl" sz="2400" b="1">
                          <a:solidFill>
                            <a:srgbClr val="1C7A57"/>
                          </a:solidFill>
                        </a:rPr>
                        <a:t>▲</a:t>
                      </a:r>
                    </a:p>
                  </a:txBody>
                  <a:tcPr anchor="ctr">
                    <a:solidFill>
                      <a:srgbClr val="F2F8F7"/>
                    </a:solidFill>
                  </a:tcPr>
                </a:tc>
                <a:tc>
                  <a:txBody>
                    <a:bodyPr/>
                    <a:lstStyle/>
                    <a:p>
                      <a:pPr algn="ctr"/>
                      <a:r>
                        <a:rPr lang="es-ES_tradnl" sz="2400" b="1" dirty="0">
                          <a:solidFill>
                            <a:srgbClr val="6B7B80"/>
                          </a:solidFill>
                        </a:rPr>
                        <a:t>–</a:t>
                      </a:r>
                    </a:p>
                  </a:txBody>
                  <a:tcPr anchor="ctr">
                    <a:solidFill>
                      <a:srgbClr val="F2F8F7"/>
                    </a:solidFill>
                  </a:tcPr>
                </a:tc>
                <a:extLst>
                  <a:ext uri="{0D108BD9-81ED-4DB2-BD59-A6C34878D82A}">
                    <a16:rowId xmlns:a16="http://schemas.microsoft.com/office/drawing/2014/main" val="2550799291"/>
                  </a:ext>
                </a:extLst>
              </a:tr>
            </a:tbl>
          </a:graphicData>
        </a:graphic>
      </p:graphicFrame>
      <p:sp>
        <p:nvSpPr>
          <p:cNvPr id="6" name="CuadroTexto 5">
            <a:extLst>
              <a:ext uri="{FF2B5EF4-FFF2-40B4-BE49-F238E27FC236}">
                <a16:creationId xmlns:a16="http://schemas.microsoft.com/office/drawing/2014/main" id="{F17A69ED-4CF8-BF45-A990-9CCDF8FF7B81}"/>
              </a:ext>
            </a:extLst>
          </p:cNvPr>
          <p:cNvSpPr txBox="1"/>
          <p:nvPr/>
        </p:nvSpPr>
        <p:spPr>
          <a:xfrm>
            <a:off x="762000" y="5466834"/>
            <a:ext cx="10668000" cy="369332"/>
          </a:xfrm>
          <a:prstGeom prst="rect">
            <a:avLst/>
          </a:prstGeom>
          <a:noFill/>
        </p:spPr>
        <p:txBody>
          <a:bodyPr vertOverflow="overflow" vert="horz" wrap="square" rtlCol="0" anchor="ctr" anchorCtr="0">
            <a:spAutoFit/>
          </a:bodyPr>
          <a:lstStyle/>
          <a:p>
            <a:pPr algn="l"/>
            <a:r>
              <a:rPr lang="es-ES_tradnl" dirty="0">
                <a:solidFill>
                  <a:srgbClr val="2A4A4E"/>
                </a:solidFill>
              </a:rPr>
              <a:t>▲  Mejora consistente        ◐  Evidencia mixta        –  Sin efecto claro</a:t>
            </a:r>
          </a:p>
        </p:txBody>
      </p:sp>
      <p:sp>
        <p:nvSpPr>
          <p:cNvPr id="7" name="CuadroTexto 6">
            <a:extLst>
              <a:ext uri="{FF2B5EF4-FFF2-40B4-BE49-F238E27FC236}">
                <a16:creationId xmlns:a16="http://schemas.microsoft.com/office/drawing/2014/main" id="{3AA28359-DC76-5D4F-A9E9-4BD2C1879F71}"/>
              </a:ext>
            </a:extLst>
          </p:cNvPr>
          <p:cNvSpPr txBox="1"/>
          <p:nvPr/>
        </p:nvSpPr>
        <p:spPr>
          <a:xfrm>
            <a:off x="762000" y="5867400"/>
            <a:ext cx="10668000" cy="523220"/>
          </a:xfrm>
          <a:prstGeom prst="rect">
            <a:avLst/>
          </a:prstGeom>
          <a:noFill/>
        </p:spPr>
        <p:txBody>
          <a:bodyPr vertOverflow="overflow" vert="horz" wrap="square" rtlCol="0" anchor="t">
            <a:spAutoFit/>
          </a:bodyPr>
          <a:lstStyle/>
          <a:p>
            <a:pPr algn="l"/>
            <a:r>
              <a:rPr lang="es-ES_tradnl" sz="1400" i="1" dirty="0">
                <a:solidFill>
                  <a:srgbClr val="6B8A8E"/>
                </a:solidFill>
              </a:rPr>
              <a:t>Síntesis cualitativa de la dirección de los efectos reportados (revisión sistemática, en curso). No representa magnitud ni número de estudios.</a:t>
            </a:r>
          </a:p>
        </p:txBody>
      </p:sp>
      <p:sp>
        <p:nvSpPr>
          <p:cNvPr id="8" name="CuadroTexto 7">
            <a:extLst>
              <a:ext uri="{FF2B5EF4-FFF2-40B4-BE49-F238E27FC236}">
                <a16:creationId xmlns:a16="http://schemas.microsoft.com/office/drawing/2014/main" id="{65E99F4A-F1D5-F7F3-62FB-9000B5CE61A5}"/>
              </a:ext>
            </a:extLst>
          </p:cNvPr>
          <p:cNvSpPr txBox="1"/>
          <p:nvPr/>
        </p:nvSpPr>
        <p:spPr>
          <a:xfrm>
            <a:off x="128586" y="228599"/>
            <a:ext cx="528639" cy="369332"/>
          </a:xfrm>
          <a:prstGeom prst="rect">
            <a:avLst/>
          </a:prstGeom>
          <a:noFill/>
        </p:spPr>
        <p:txBody>
          <a:bodyPr wrap="square" rtlCol="0">
            <a:spAutoFit/>
          </a:bodyPr>
          <a:lstStyle/>
          <a:p>
            <a:r>
              <a:rPr lang="es-ES_tradnl" dirty="0"/>
              <a:t>14</a:t>
            </a:r>
          </a:p>
        </p:txBody>
      </p:sp>
    </p:spTree>
    <p:extLst>
      <p:ext uri="{BB962C8B-B14F-4D97-AF65-F5344CB8AC3E}">
        <p14:creationId xmlns:p14="http://schemas.microsoft.com/office/powerpoint/2010/main" val="879025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6B1247-3D59-3B3A-67EC-78325918341A}"/>
              </a:ext>
            </a:extLst>
          </p:cNvPr>
          <p:cNvSpPr>
            <a:spLocks noGrp="1"/>
          </p:cNvSpPr>
          <p:nvPr>
            <p:ph type="title"/>
          </p:nvPr>
        </p:nvSpPr>
        <p:spPr/>
        <p:txBody>
          <a:bodyPr/>
          <a:lstStyle/>
          <a:p>
            <a:r>
              <a:rPr lang="es-ES_tradnl" dirty="0"/>
              <a:t>Las seis modalidades de AT en detalle</a:t>
            </a:r>
          </a:p>
        </p:txBody>
      </p:sp>
      <p:graphicFrame>
        <p:nvGraphicFramePr>
          <p:cNvPr id="4" name="Tabla 3">
            <a:extLst>
              <a:ext uri="{FF2B5EF4-FFF2-40B4-BE49-F238E27FC236}">
                <a16:creationId xmlns:a16="http://schemas.microsoft.com/office/drawing/2014/main" id="{742B1644-B017-224B-8D81-22D6353B892E}"/>
              </a:ext>
            </a:extLst>
          </p:cNvPr>
          <p:cNvGraphicFramePr>
            <a:graphicFrameLocks noGrp="1"/>
          </p:cNvGraphicFramePr>
          <p:nvPr>
            <p:extLst>
              <p:ext uri="{D42A27DB-BD31-4B8C-83A1-F6EECF244321}">
                <p14:modId xmlns:p14="http://schemas.microsoft.com/office/powerpoint/2010/main" val="1970780280"/>
              </p:ext>
            </p:extLst>
          </p:nvPr>
        </p:nvGraphicFramePr>
        <p:xfrm>
          <a:off x="508000" y="2032000"/>
          <a:ext cx="10287000" cy="37084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804621292"/>
                    </a:ext>
                  </a:extLst>
                </a:gridCol>
                <a:gridCol w="7239000">
                  <a:extLst>
                    <a:ext uri="{9D8B030D-6E8A-4147-A177-3AD203B41FA5}">
                      <a16:colId xmlns:a16="http://schemas.microsoft.com/office/drawing/2014/main" val="2224853905"/>
                    </a:ext>
                  </a:extLst>
                </a:gridCol>
              </a:tblGrid>
              <a:tr h="508000">
                <a:tc>
                  <a:txBody>
                    <a:bodyPr/>
                    <a:lstStyle/>
                    <a:p>
                      <a:pPr algn="l"/>
                      <a:r>
                        <a:rPr lang="es-ES_tradnl" sz="1800" b="1" dirty="0">
                          <a:solidFill>
                            <a:srgbClr val="FFFFFF"/>
                          </a:solidFill>
                        </a:rPr>
                        <a:t>Modalidad</a:t>
                      </a:r>
                    </a:p>
                  </a:txBody>
                  <a:tcPr anchor="ctr">
                    <a:solidFill>
                      <a:srgbClr val="1F7A8C"/>
                    </a:solidFill>
                  </a:tcPr>
                </a:tc>
                <a:tc>
                  <a:txBody>
                    <a:bodyPr/>
                    <a:lstStyle/>
                    <a:p>
                      <a:pPr algn="l"/>
                      <a:r>
                        <a:rPr lang="es-ES_tradnl" sz="1800" b="1">
                          <a:solidFill>
                            <a:srgbClr val="FFFFFF"/>
                          </a:solidFill>
                        </a:rPr>
                        <a:t>Ejemplos representativos</a:t>
                      </a:r>
                    </a:p>
                  </a:txBody>
                  <a:tcPr anchor="ctr">
                    <a:solidFill>
                      <a:srgbClr val="1F7A8C"/>
                    </a:solidFill>
                  </a:tcPr>
                </a:tc>
                <a:extLst>
                  <a:ext uri="{0D108BD9-81ED-4DB2-BD59-A6C34878D82A}">
                    <a16:rowId xmlns:a16="http://schemas.microsoft.com/office/drawing/2014/main" val="3598078210"/>
                  </a:ext>
                </a:extLst>
              </a:tr>
              <a:tr h="533400">
                <a:tc>
                  <a:txBody>
                    <a:bodyPr/>
                    <a:lstStyle/>
                    <a:p>
                      <a:pPr algn="l"/>
                      <a:r>
                        <a:rPr lang="es-ES_tradnl" sz="1800" b="1">
                          <a:solidFill>
                            <a:srgbClr val="14323B"/>
                          </a:solidFill>
                        </a:rPr>
                        <a:t>Sistemas híbridos</a:t>
                      </a:r>
                    </a:p>
                  </a:txBody>
                  <a:tcPr anchor="ctr">
                    <a:solidFill>
                      <a:srgbClr val="FFFFFF"/>
                    </a:solidFill>
                  </a:tcPr>
                </a:tc>
                <a:tc>
                  <a:txBody>
                    <a:bodyPr/>
                    <a:lstStyle/>
                    <a:p>
                      <a:pPr algn="l"/>
                      <a:r>
                        <a:rPr lang="es-ES_tradnl" sz="1800" b="0">
                          <a:solidFill>
                            <a:srgbClr val="2A4A4E"/>
                          </a:solidFill>
                        </a:rPr>
                        <a:t>Exoesqueleto + NMES, robot + realidad aumentada, HAL-SJ</a:t>
                      </a:r>
                    </a:p>
                  </a:txBody>
                  <a:tcPr anchor="ctr">
                    <a:solidFill>
                      <a:srgbClr val="FFFFFF"/>
                    </a:solidFill>
                  </a:tcPr>
                </a:tc>
                <a:extLst>
                  <a:ext uri="{0D108BD9-81ED-4DB2-BD59-A6C34878D82A}">
                    <a16:rowId xmlns:a16="http://schemas.microsoft.com/office/drawing/2014/main" val="276504124"/>
                  </a:ext>
                </a:extLst>
              </a:tr>
              <a:tr h="533400">
                <a:tc>
                  <a:txBody>
                    <a:bodyPr/>
                    <a:lstStyle/>
                    <a:p>
                      <a:pPr algn="l"/>
                      <a:r>
                        <a:rPr lang="es-ES_tradnl" sz="1800" b="1">
                          <a:solidFill>
                            <a:srgbClr val="14323B"/>
                          </a:solidFill>
                        </a:rPr>
                        <a:t>Exoesqueletos robóticos</a:t>
                      </a:r>
                    </a:p>
                  </a:txBody>
                  <a:tcPr anchor="ctr">
                    <a:solidFill>
                      <a:srgbClr val="EAF2F1"/>
                    </a:solidFill>
                  </a:tcPr>
                </a:tc>
                <a:tc>
                  <a:txBody>
                    <a:bodyPr/>
                    <a:lstStyle/>
                    <a:p>
                      <a:pPr algn="l"/>
                      <a:r>
                        <a:rPr lang="es-ES_tradnl" sz="1800" b="0">
                          <a:solidFill>
                            <a:srgbClr val="2A4A4E"/>
                          </a:solidFill>
                        </a:rPr>
                        <a:t>HEXORR, robot EMG-driven (Hong Kong)</a:t>
                      </a:r>
                    </a:p>
                  </a:txBody>
                  <a:tcPr anchor="ctr">
                    <a:solidFill>
                      <a:srgbClr val="EAF2F1"/>
                    </a:solidFill>
                  </a:tcPr>
                </a:tc>
                <a:extLst>
                  <a:ext uri="{0D108BD9-81ED-4DB2-BD59-A6C34878D82A}">
                    <a16:rowId xmlns:a16="http://schemas.microsoft.com/office/drawing/2014/main" val="196333585"/>
                  </a:ext>
                </a:extLst>
              </a:tr>
              <a:tr h="533400">
                <a:tc>
                  <a:txBody>
                    <a:bodyPr/>
                    <a:lstStyle/>
                    <a:p>
                      <a:pPr algn="l"/>
                      <a:r>
                        <a:rPr lang="es-ES_tradnl" sz="1800" b="1">
                          <a:solidFill>
                            <a:srgbClr val="14323B"/>
                          </a:solidFill>
                        </a:rPr>
                        <a:t>Guantes robóticos</a:t>
                      </a:r>
                    </a:p>
                  </a:txBody>
                  <a:tcPr anchor="ctr">
                    <a:solidFill>
                      <a:srgbClr val="FFFFFF"/>
                    </a:solidFill>
                  </a:tcPr>
                </a:tc>
                <a:tc>
                  <a:txBody>
                    <a:bodyPr/>
                    <a:lstStyle/>
                    <a:p>
                      <a:pPr algn="l"/>
                      <a:r>
                        <a:rPr lang="es-ES_tradnl" sz="1800" b="0">
                          <a:solidFill>
                            <a:srgbClr val="2A4A4E"/>
                          </a:solidFill>
                        </a:rPr>
                        <a:t>Gloreha, SoftHand X</a:t>
                      </a:r>
                    </a:p>
                  </a:txBody>
                  <a:tcPr anchor="ctr">
                    <a:solidFill>
                      <a:srgbClr val="FFFFFF"/>
                    </a:solidFill>
                  </a:tcPr>
                </a:tc>
                <a:extLst>
                  <a:ext uri="{0D108BD9-81ED-4DB2-BD59-A6C34878D82A}">
                    <a16:rowId xmlns:a16="http://schemas.microsoft.com/office/drawing/2014/main" val="1568077805"/>
                  </a:ext>
                </a:extLst>
              </a:tr>
              <a:tr h="533400">
                <a:tc>
                  <a:txBody>
                    <a:bodyPr/>
                    <a:lstStyle/>
                    <a:p>
                      <a:pPr algn="l"/>
                      <a:r>
                        <a:rPr lang="es-ES_tradnl" sz="1800" b="1">
                          <a:solidFill>
                            <a:srgbClr val="14323B"/>
                          </a:solidFill>
                        </a:rPr>
                        <a:t>Órtesis dinámicas</a:t>
                      </a:r>
                    </a:p>
                  </a:txBody>
                  <a:tcPr anchor="ctr">
                    <a:solidFill>
                      <a:srgbClr val="EAF2F1"/>
                    </a:solidFill>
                  </a:tcPr>
                </a:tc>
                <a:tc>
                  <a:txBody>
                    <a:bodyPr/>
                    <a:lstStyle/>
                    <a:p>
                      <a:pPr algn="l"/>
                      <a:r>
                        <a:rPr lang="es-ES_tradnl" sz="1800" b="0">
                          <a:solidFill>
                            <a:srgbClr val="2A4A4E"/>
                          </a:solidFill>
                        </a:rPr>
                        <a:t>NESS Handmaster, órtesis impresas en 3D, HandSOME</a:t>
                      </a:r>
                    </a:p>
                  </a:txBody>
                  <a:tcPr anchor="ctr">
                    <a:solidFill>
                      <a:srgbClr val="EAF2F1"/>
                    </a:solidFill>
                  </a:tcPr>
                </a:tc>
                <a:extLst>
                  <a:ext uri="{0D108BD9-81ED-4DB2-BD59-A6C34878D82A}">
                    <a16:rowId xmlns:a16="http://schemas.microsoft.com/office/drawing/2014/main" val="3522236829"/>
                  </a:ext>
                </a:extLst>
              </a:tr>
              <a:tr h="533400">
                <a:tc>
                  <a:txBody>
                    <a:bodyPr/>
                    <a:lstStyle/>
                    <a:p>
                      <a:pPr algn="l"/>
                      <a:r>
                        <a:rPr lang="es-ES_tradnl" sz="1800" b="1">
                          <a:solidFill>
                            <a:srgbClr val="14323B"/>
                          </a:solidFill>
                        </a:rPr>
                        <a:t>Robots end-effector</a:t>
                      </a:r>
                    </a:p>
                  </a:txBody>
                  <a:tcPr anchor="ctr">
                    <a:solidFill>
                      <a:srgbClr val="FFFFFF"/>
                    </a:solidFill>
                  </a:tcPr>
                </a:tc>
                <a:tc>
                  <a:txBody>
                    <a:bodyPr/>
                    <a:lstStyle/>
                    <a:p>
                      <a:pPr algn="l"/>
                      <a:r>
                        <a:rPr lang="es-ES_tradnl" sz="1800" b="0">
                          <a:solidFill>
                            <a:srgbClr val="2A4A4E"/>
                          </a:solidFill>
                        </a:rPr>
                        <a:t>Bi-Manu-Track, Amadeo, Camillo</a:t>
                      </a:r>
                    </a:p>
                  </a:txBody>
                  <a:tcPr anchor="ctr">
                    <a:solidFill>
                      <a:srgbClr val="FFFFFF"/>
                    </a:solidFill>
                  </a:tcPr>
                </a:tc>
                <a:extLst>
                  <a:ext uri="{0D108BD9-81ED-4DB2-BD59-A6C34878D82A}">
                    <a16:rowId xmlns:a16="http://schemas.microsoft.com/office/drawing/2014/main" val="82829930"/>
                  </a:ext>
                </a:extLst>
              </a:tr>
              <a:tr h="533400">
                <a:tc>
                  <a:txBody>
                    <a:bodyPr/>
                    <a:lstStyle/>
                    <a:p>
                      <a:pPr algn="l"/>
                      <a:r>
                        <a:rPr lang="es-ES_tradnl" sz="1800" b="1" dirty="0">
                          <a:solidFill>
                            <a:srgbClr val="14323B"/>
                          </a:solidFill>
                        </a:rPr>
                        <a:t>Realidad virtual</a:t>
                      </a:r>
                    </a:p>
                  </a:txBody>
                  <a:tcPr anchor="ctr">
                    <a:solidFill>
                      <a:srgbClr val="EAF2F1"/>
                    </a:solidFill>
                  </a:tcPr>
                </a:tc>
                <a:tc>
                  <a:txBody>
                    <a:bodyPr/>
                    <a:lstStyle/>
                    <a:p>
                      <a:pPr algn="l"/>
                      <a:r>
                        <a:rPr lang="es-ES_tradnl" sz="1800" b="0" dirty="0" err="1">
                          <a:solidFill>
                            <a:srgbClr val="2A4A4E"/>
                          </a:solidFill>
                        </a:rPr>
                        <a:t>HandTutor</a:t>
                      </a:r>
                      <a:r>
                        <a:rPr lang="es-ES_tradnl" sz="1800" b="0" dirty="0">
                          <a:solidFill>
                            <a:srgbClr val="2A4A4E"/>
                          </a:solidFill>
                        </a:rPr>
                        <a:t>, Leap </a:t>
                      </a:r>
                      <a:r>
                        <a:rPr lang="es-ES_tradnl" sz="1800" b="0" dirty="0" err="1">
                          <a:solidFill>
                            <a:srgbClr val="2A4A4E"/>
                          </a:solidFill>
                        </a:rPr>
                        <a:t>Motion</a:t>
                      </a:r>
                      <a:endParaRPr lang="es-ES_tradnl" sz="1800" b="0" dirty="0">
                        <a:solidFill>
                          <a:srgbClr val="2A4A4E"/>
                        </a:solidFill>
                      </a:endParaRPr>
                    </a:p>
                  </a:txBody>
                  <a:tcPr anchor="ctr">
                    <a:solidFill>
                      <a:srgbClr val="EAF2F1"/>
                    </a:solidFill>
                  </a:tcPr>
                </a:tc>
                <a:extLst>
                  <a:ext uri="{0D108BD9-81ED-4DB2-BD59-A6C34878D82A}">
                    <a16:rowId xmlns:a16="http://schemas.microsoft.com/office/drawing/2014/main" val="1473547278"/>
                  </a:ext>
                </a:extLst>
              </a:tr>
            </a:tbl>
          </a:graphicData>
        </a:graphic>
      </p:graphicFrame>
      <p:sp>
        <p:nvSpPr>
          <p:cNvPr id="7" name="CuadroTexto 6">
            <a:extLst>
              <a:ext uri="{FF2B5EF4-FFF2-40B4-BE49-F238E27FC236}">
                <a16:creationId xmlns:a16="http://schemas.microsoft.com/office/drawing/2014/main" id="{6BE2854B-8380-89B3-F37B-2275EF0F3F51}"/>
              </a:ext>
            </a:extLst>
          </p:cNvPr>
          <p:cNvSpPr txBox="1"/>
          <p:nvPr/>
        </p:nvSpPr>
        <p:spPr>
          <a:xfrm>
            <a:off x="128586" y="228599"/>
            <a:ext cx="514352" cy="369332"/>
          </a:xfrm>
          <a:prstGeom prst="rect">
            <a:avLst/>
          </a:prstGeom>
          <a:noFill/>
        </p:spPr>
        <p:txBody>
          <a:bodyPr wrap="square" rtlCol="0">
            <a:spAutoFit/>
          </a:bodyPr>
          <a:lstStyle/>
          <a:p>
            <a:r>
              <a:rPr lang="es-ES_tradnl" dirty="0"/>
              <a:t>15</a:t>
            </a:r>
          </a:p>
        </p:txBody>
      </p:sp>
    </p:spTree>
    <p:extLst>
      <p:ext uri="{BB962C8B-B14F-4D97-AF65-F5344CB8AC3E}">
        <p14:creationId xmlns:p14="http://schemas.microsoft.com/office/powerpoint/2010/main" val="682664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2E014C-58E9-237A-FBFD-E11FFBE5E001}"/>
              </a:ext>
            </a:extLst>
          </p:cNvPr>
          <p:cNvSpPr>
            <a:spLocks noGrp="1"/>
          </p:cNvSpPr>
          <p:nvPr>
            <p:ph type="title"/>
          </p:nvPr>
        </p:nvSpPr>
        <p:spPr/>
        <p:txBody>
          <a:bodyPr/>
          <a:lstStyle/>
          <a:p>
            <a:r>
              <a:rPr lang="es-ES_tradnl" dirty="0"/>
              <a:t>Cómo se mide el impacto</a:t>
            </a:r>
          </a:p>
        </p:txBody>
      </p:sp>
      <p:graphicFrame>
        <p:nvGraphicFramePr>
          <p:cNvPr id="4" name="Tabla 3">
            <a:extLst>
              <a:ext uri="{FF2B5EF4-FFF2-40B4-BE49-F238E27FC236}">
                <a16:creationId xmlns:a16="http://schemas.microsoft.com/office/drawing/2014/main" id="{489E48D0-60E3-4F49-8294-7FB89808F20D}"/>
              </a:ext>
            </a:extLst>
          </p:cNvPr>
          <p:cNvGraphicFramePr>
            <a:graphicFrameLocks noGrp="1"/>
          </p:cNvGraphicFramePr>
          <p:nvPr>
            <p:extLst>
              <p:ext uri="{D42A27DB-BD31-4B8C-83A1-F6EECF244321}">
                <p14:modId xmlns:p14="http://schemas.microsoft.com/office/powerpoint/2010/main" val="485089584"/>
              </p:ext>
            </p:extLst>
          </p:nvPr>
        </p:nvGraphicFramePr>
        <p:xfrm>
          <a:off x="508000" y="1578145"/>
          <a:ext cx="11175999" cy="2667000"/>
        </p:xfrm>
        <a:graphic>
          <a:graphicData uri="http://schemas.openxmlformats.org/drawingml/2006/table">
            <a:tbl>
              <a:tblPr firstRow="1" bandRow="1">
                <a:tableStyleId>{5C22544A-7EE6-4342-B048-85BDC9FD1C3A}</a:tableStyleId>
              </a:tblPr>
              <a:tblGrid>
                <a:gridCol w="3725333">
                  <a:extLst>
                    <a:ext uri="{9D8B030D-6E8A-4147-A177-3AD203B41FA5}">
                      <a16:colId xmlns:a16="http://schemas.microsoft.com/office/drawing/2014/main" val="894754911"/>
                    </a:ext>
                  </a:extLst>
                </a:gridCol>
                <a:gridCol w="3725333">
                  <a:extLst>
                    <a:ext uri="{9D8B030D-6E8A-4147-A177-3AD203B41FA5}">
                      <a16:colId xmlns:a16="http://schemas.microsoft.com/office/drawing/2014/main" val="497097382"/>
                    </a:ext>
                  </a:extLst>
                </a:gridCol>
                <a:gridCol w="3725333">
                  <a:extLst>
                    <a:ext uri="{9D8B030D-6E8A-4147-A177-3AD203B41FA5}">
                      <a16:colId xmlns:a16="http://schemas.microsoft.com/office/drawing/2014/main" val="419433227"/>
                    </a:ext>
                  </a:extLst>
                </a:gridCol>
              </a:tblGrid>
              <a:tr h="533400">
                <a:tc>
                  <a:txBody>
                    <a:bodyPr/>
                    <a:lstStyle/>
                    <a:p>
                      <a:pPr algn="l"/>
                      <a:r>
                        <a:rPr lang="es-ES_tradnl" sz="1800" b="1" dirty="0">
                          <a:solidFill>
                            <a:srgbClr val="FFFFFF"/>
                          </a:solidFill>
                        </a:rPr>
                        <a:t>Dominio</a:t>
                      </a:r>
                    </a:p>
                  </a:txBody>
                  <a:tcPr anchor="ctr">
                    <a:solidFill>
                      <a:srgbClr val="1F7A8C"/>
                    </a:solidFill>
                  </a:tcPr>
                </a:tc>
                <a:tc>
                  <a:txBody>
                    <a:bodyPr/>
                    <a:lstStyle/>
                    <a:p>
                      <a:pPr algn="l"/>
                      <a:r>
                        <a:rPr lang="es-ES_tradnl" sz="1800" b="1" dirty="0">
                          <a:solidFill>
                            <a:srgbClr val="FFFFFF"/>
                          </a:solidFill>
                        </a:rPr>
                        <a:t>Qué mide</a:t>
                      </a:r>
                    </a:p>
                  </a:txBody>
                  <a:tcPr anchor="ctr">
                    <a:solidFill>
                      <a:srgbClr val="1F7A8C"/>
                    </a:solidFill>
                  </a:tcPr>
                </a:tc>
                <a:tc>
                  <a:txBody>
                    <a:bodyPr/>
                    <a:lstStyle/>
                    <a:p>
                      <a:pPr algn="l"/>
                      <a:r>
                        <a:rPr lang="es-ES_tradnl" sz="1800" b="1">
                          <a:solidFill>
                            <a:srgbClr val="FFFFFF"/>
                          </a:solidFill>
                        </a:rPr>
                        <a:t>Instrumentos</a:t>
                      </a:r>
                    </a:p>
                  </a:txBody>
                  <a:tcPr anchor="ctr">
                    <a:solidFill>
                      <a:srgbClr val="1F7A8C"/>
                    </a:solidFill>
                  </a:tcPr>
                </a:tc>
                <a:extLst>
                  <a:ext uri="{0D108BD9-81ED-4DB2-BD59-A6C34878D82A}">
                    <a16:rowId xmlns:a16="http://schemas.microsoft.com/office/drawing/2014/main" val="4172897656"/>
                  </a:ext>
                </a:extLst>
              </a:tr>
              <a:tr h="711200">
                <a:tc>
                  <a:txBody>
                    <a:bodyPr/>
                    <a:lstStyle/>
                    <a:p>
                      <a:pPr algn="l"/>
                      <a:r>
                        <a:rPr lang="es-ES_tradnl" sz="1800" b="1" dirty="0">
                          <a:solidFill>
                            <a:srgbClr val="14323B"/>
                          </a:solidFill>
                        </a:rPr>
                        <a:t>Espasticidad</a:t>
                      </a:r>
                    </a:p>
                  </a:txBody>
                  <a:tcPr anchor="ctr">
                    <a:solidFill>
                      <a:srgbClr val="FFFFFF"/>
                    </a:solidFill>
                  </a:tcPr>
                </a:tc>
                <a:tc>
                  <a:txBody>
                    <a:bodyPr/>
                    <a:lstStyle/>
                    <a:p>
                      <a:pPr algn="l"/>
                      <a:r>
                        <a:rPr lang="es-ES_tradnl" sz="1800">
                          <a:solidFill>
                            <a:srgbClr val="2A4A4E"/>
                          </a:solidFill>
                        </a:rPr>
                        <a:t>Tono muscular y resistencia al estiramiento</a:t>
                      </a:r>
                    </a:p>
                  </a:txBody>
                  <a:tcPr anchor="ctr">
                    <a:solidFill>
                      <a:srgbClr val="FFFFFF"/>
                    </a:solidFill>
                  </a:tcPr>
                </a:tc>
                <a:tc>
                  <a:txBody>
                    <a:bodyPr/>
                    <a:lstStyle/>
                    <a:p>
                      <a:pPr algn="l"/>
                      <a:r>
                        <a:rPr lang="es-ES_tradnl" sz="1800" b="1" dirty="0">
                          <a:solidFill>
                            <a:srgbClr val="1F7A8C"/>
                          </a:solidFill>
                        </a:rPr>
                        <a:t>MAS</a:t>
                      </a:r>
                    </a:p>
                  </a:txBody>
                  <a:tcPr anchor="ctr">
                    <a:solidFill>
                      <a:srgbClr val="FFFFFF"/>
                    </a:solidFill>
                  </a:tcPr>
                </a:tc>
                <a:extLst>
                  <a:ext uri="{0D108BD9-81ED-4DB2-BD59-A6C34878D82A}">
                    <a16:rowId xmlns:a16="http://schemas.microsoft.com/office/drawing/2014/main" val="2828594483"/>
                  </a:ext>
                </a:extLst>
              </a:tr>
              <a:tr h="711200">
                <a:tc>
                  <a:txBody>
                    <a:bodyPr/>
                    <a:lstStyle/>
                    <a:p>
                      <a:pPr algn="l"/>
                      <a:r>
                        <a:rPr lang="es-ES_tradnl" sz="1800" b="1">
                          <a:solidFill>
                            <a:srgbClr val="14323B"/>
                          </a:solidFill>
                        </a:rPr>
                        <a:t>Función motora</a:t>
                      </a:r>
                    </a:p>
                  </a:txBody>
                  <a:tcPr anchor="ctr">
                    <a:solidFill>
                      <a:srgbClr val="EAF2F1"/>
                    </a:solidFill>
                  </a:tcPr>
                </a:tc>
                <a:tc>
                  <a:txBody>
                    <a:bodyPr/>
                    <a:lstStyle/>
                    <a:p>
                      <a:pPr algn="l"/>
                      <a:r>
                        <a:rPr lang="es-ES_tradnl" sz="1800">
                          <a:solidFill>
                            <a:srgbClr val="2A4A4E"/>
                          </a:solidFill>
                        </a:rPr>
                        <a:t>Recuperación y destreza del miembro superior</a:t>
                      </a:r>
                    </a:p>
                  </a:txBody>
                  <a:tcPr anchor="ctr">
                    <a:solidFill>
                      <a:srgbClr val="EAF2F1"/>
                    </a:solidFill>
                  </a:tcPr>
                </a:tc>
                <a:tc>
                  <a:txBody>
                    <a:bodyPr/>
                    <a:lstStyle/>
                    <a:p>
                      <a:pPr algn="l"/>
                      <a:r>
                        <a:rPr lang="es-ES_tradnl" sz="1800" b="1" dirty="0">
                          <a:solidFill>
                            <a:srgbClr val="1F7A8C"/>
                          </a:solidFill>
                        </a:rPr>
                        <a:t>FMA-UE · ARAT · BBT</a:t>
                      </a:r>
                    </a:p>
                  </a:txBody>
                  <a:tcPr anchor="ctr">
                    <a:solidFill>
                      <a:srgbClr val="EAF2F1"/>
                    </a:solidFill>
                  </a:tcPr>
                </a:tc>
                <a:extLst>
                  <a:ext uri="{0D108BD9-81ED-4DB2-BD59-A6C34878D82A}">
                    <a16:rowId xmlns:a16="http://schemas.microsoft.com/office/drawing/2014/main" val="3071263589"/>
                  </a:ext>
                </a:extLst>
              </a:tr>
              <a:tr h="711200">
                <a:tc>
                  <a:txBody>
                    <a:bodyPr/>
                    <a:lstStyle/>
                    <a:p>
                      <a:pPr algn="l"/>
                      <a:r>
                        <a:rPr lang="es-ES_tradnl" sz="1800" b="1" dirty="0">
                          <a:solidFill>
                            <a:srgbClr val="14323B"/>
                          </a:solidFill>
                        </a:rPr>
                        <a:t>Actividades de la vida diaria</a:t>
                      </a:r>
                    </a:p>
                  </a:txBody>
                  <a:tcPr anchor="ctr">
                    <a:solidFill>
                      <a:srgbClr val="FFFFFF"/>
                    </a:solidFill>
                  </a:tcPr>
                </a:tc>
                <a:tc>
                  <a:txBody>
                    <a:bodyPr/>
                    <a:lstStyle/>
                    <a:p>
                      <a:pPr algn="l"/>
                      <a:r>
                        <a:rPr lang="es-ES_tradnl" sz="1800" dirty="0">
                          <a:solidFill>
                            <a:srgbClr val="2A4A4E"/>
                          </a:solidFill>
                        </a:rPr>
                        <a:t>Independencia en tareas cotidianas</a:t>
                      </a:r>
                    </a:p>
                  </a:txBody>
                  <a:tcPr anchor="ctr">
                    <a:solidFill>
                      <a:srgbClr val="FFFFFF"/>
                    </a:solidFill>
                  </a:tcPr>
                </a:tc>
                <a:tc>
                  <a:txBody>
                    <a:bodyPr/>
                    <a:lstStyle/>
                    <a:p>
                      <a:pPr algn="l"/>
                      <a:r>
                        <a:rPr lang="es-ES_tradnl" sz="1800" b="1" dirty="0">
                          <a:solidFill>
                            <a:srgbClr val="1F7A8C"/>
                          </a:solidFill>
                        </a:rPr>
                        <a:t>MAL · FIM · Índice de Barthel</a:t>
                      </a:r>
                    </a:p>
                  </a:txBody>
                  <a:tcPr anchor="ctr">
                    <a:solidFill>
                      <a:srgbClr val="FFFFFF"/>
                    </a:solidFill>
                  </a:tcPr>
                </a:tc>
                <a:extLst>
                  <a:ext uri="{0D108BD9-81ED-4DB2-BD59-A6C34878D82A}">
                    <a16:rowId xmlns:a16="http://schemas.microsoft.com/office/drawing/2014/main" val="3843811109"/>
                  </a:ext>
                </a:extLst>
              </a:tr>
            </a:tbl>
          </a:graphicData>
        </a:graphic>
      </p:graphicFrame>
      <p:sp>
        <p:nvSpPr>
          <p:cNvPr id="5" name="Glosario">
            <a:extLst>
              <a:ext uri="{FF2B5EF4-FFF2-40B4-BE49-F238E27FC236}">
                <a16:creationId xmlns:a16="http://schemas.microsoft.com/office/drawing/2014/main" id="{490E936F-F36C-CB43-BF1A-2D0CC04FFD51}"/>
              </a:ext>
            </a:extLst>
          </p:cNvPr>
          <p:cNvSpPr/>
          <p:nvPr/>
        </p:nvSpPr>
        <p:spPr>
          <a:xfrm>
            <a:off x="252664" y="4776537"/>
            <a:ext cx="11431336" cy="1421063"/>
          </a:xfrm>
          <a:prstGeom prst="roundRect">
            <a:avLst/>
          </a:prstGeom>
          <a:solidFill>
            <a:srgbClr val="EAF2F1"/>
          </a:solidFill>
          <a:ln w="19050" cap="flat" cmpd="sng" algn="ctr">
            <a:no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ctr" anchorCtr="0"/>
          <a:lstStyle/>
          <a:p>
            <a:pPr algn="ctr">
              <a:spcAft>
                <a:spcPts val="300"/>
              </a:spcAft>
              <a:buNone/>
            </a:pPr>
            <a:r>
              <a:rPr lang="es-MX" sz="1600" b="1" dirty="0">
                <a:solidFill>
                  <a:srgbClr val="14323B"/>
                </a:solidFill>
              </a:rPr>
              <a:t>Abreviaturas de los instrumentos</a:t>
            </a:r>
          </a:p>
          <a:p>
            <a:pPr algn="ctr">
              <a:spcAft>
                <a:spcPts val="200"/>
              </a:spcAft>
              <a:buNone/>
            </a:pPr>
            <a:r>
              <a:rPr lang="es-MX" sz="1600" b="1" dirty="0">
                <a:solidFill>
                  <a:srgbClr val="1F7A8C"/>
                </a:solidFill>
              </a:rPr>
              <a:t>MAS</a:t>
            </a:r>
            <a:r>
              <a:rPr lang="es-MX" sz="1600" dirty="0">
                <a:solidFill>
                  <a:srgbClr val="2A4A4E"/>
                </a:solidFill>
              </a:rPr>
              <a:t> Escala de Ashworth Modificada  ·   </a:t>
            </a:r>
            <a:r>
              <a:rPr lang="es-MX" sz="1600" b="1" dirty="0">
                <a:solidFill>
                  <a:srgbClr val="1F7A8C"/>
                </a:solidFill>
              </a:rPr>
              <a:t>FMA-UE</a:t>
            </a:r>
            <a:r>
              <a:rPr lang="es-MX" sz="1600" dirty="0">
                <a:solidFill>
                  <a:srgbClr val="2A4A4E"/>
                </a:solidFill>
              </a:rPr>
              <a:t> Fugl-Meyer (miembro superior)   ·   </a:t>
            </a:r>
            <a:r>
              <a:rPr lang="es-MX" sz="1600" b="1" dirty="0">
                <a:solidFill>
                  <a:srgbClr val="1F7A8C"/>
                </a:solidFill>
              </a:rPr>
              <a:t>ARAT</a:t>
            </a:r>
            <a:r>
              <a:rPr lang="es-MX" sz="1600" dirty="0">
                <a:solidFill>
                  <a:srgbClr val="2A4A4E"/>
                </a:solidFill>
              </a:rPr>
              <a:t> Action Research Arm Test</a:t>
            </a:r>
          </a:p>
          <a:p>
            <a:pPr algn="ctr">
              <a:buNone/>
            </a:pPr>
            <a:r>
              <a:rPr lang="es-MX" sz="1600" b="1" dirty="0">
                <a:solidFill>
                  <a:srgbClr val="1F7A8C"/>
                </a:solidFill>
              </a:rPr>
              <a:t>BBT</a:t>
            </a:r>
            <a:r>
              <a:rPr lang="es-MX" sz="1600" dirty="0">
                <a:solidFill>
                  <a:srgbClr val="2A4A4E"/>
                </a:solidFill>
              </a:rPr>
              <a:t> Box and Block Test   ·   </a:t>
            </a:r>
            <a:r>
              <a:rPr lang="es-MX" sz="1600" b="1" dirty="0">
                <a:solidFill>
                  <a:srgbClr val="1F7A8C"/>
                </a:solidFill>
              </a:rPr>
              <a:t>MAL</a:t>
            </a:r>
            <a:r>
              <a:rPr lang="es-MX" sz="1600" dirty="0">
                <a:solidFill>
                  <a:srgbClr val="2A4A4E"/>
                </a:solidFill>
              </a:rPr>
              <a:t> Motor Activity Log   ·   </a:t>
            </a:r>
            <a:r>
              <a:rPr lang="es-MX" sz="1600" b="1" dirty="0">
                <a:solidFill>
                  <a:srgbClr val="1F7A8C"/>
                </a:solidFill>
              </a:rPr>
              <a:t>FIM</a:t>
            </a:r>
            <a:r>
              <a:rPr lang="es-MX" sz="1600" dirty="0">
                <a:solidFill>
                  <a:srgbClr val="2A4A4E"/>
                </a:solidFill>
              </a:rPr>
              <a:t> Medida de Independencia Funcional</a:t>
            </a:r>
          </a:p>
          <a:p>
            <a:pPr algn="ctr">
              <a:buNone/>
            </a:pPr>
            <a:r>
              <a:rPr lang="es-MX" sz="1600" dirty="0">
                <a:solidFill>
                  <a:srgbClr val="2A4A4E"/>
                </a:solidFill>
              </a:rPr>
              <a:t>De un </a:t>
            </a:r>
            <a:r>
              <a:rPr lang="es-MX" sz="1600" b="1" dirty="0">
                <a:solidFill>
                  <a:schemeClr val="accent5">
                    <a:lumMod val="75000"/>
                  </a:schemeClr>
                </a:solidFill>
              </a:rPr>
              <a:t>universo de 27 escalas usadas en los articulos</a:t>
            </a:r>
          </a:p>
        </p:txBody>
      </p:sp>
      <p:sp>
        <p:nvSpPr>
          <p:cNvPr id="7" name="CuadroTexto 6">
            <a:extLst>
              <a:ext uri="{FF2B5EF4-FFF2-40B4-BE49-F238E27FC236}">
                <a16:creationId xmlns:a16="http://schemas.microsoft.com/office/drawing/2014/main" id="{38857ABF-7CF7-7731-712E-4B0B9FD01902}"/>
              </a:ext>
            </a:extLst>
          </p:cNvPr>
          <p:cNvSpPr txBox="1"/>
          <p:nvPr/>
        </p:nvSpPr>
        <p:spPr>
          <a:xfrm>
            <a:off x="128586" y="228599"/>
            <a:ext cx="514352" cy="369332"/>
          </a:xfrm>
          <a:prstGeom prst="rect">
            <a:avLst/>
          </a:prstGeom>
          <a:noFill/>
        </p:spPr>
        <p:txBody>
          <a:bodyPr wrap="square" rtlCol="0">
            <a:spAutoFit/>
          </a:bodyPr>
          <a:lstStyle/>
          <a:p>
            <a:r>
              <a:rPr lang="es-ES_tradnl" dirty="0"/>
              <a:t>16</a:t>
            </a:r>
          </a:p>
        </p:txBody>
      </p:sp>
    </p:spTree>
    <p:extLst>
      <p:ext uri="{BB962C8B-B14F-4D97-AF65-F5344CB8AC3E}">
        <p14:creationId xmlns:p14="http://schemas.microsoft.com/office/powerpoint/2010/main" val="2641137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3EEAAE-3E3C-F0AC-6CB3-6B4B001CB779}"/>
              </a:ext>
            </a:extLst>
          </p:cNvPr>
          <p:cNvSpPr>
            <a:spLocks noGrp="1"/>
          </p:cNvSpPr>
          <p:nvPr>
            <p:ph type="title"/>
          </p:nvPr>
        </p:nvSpPr>
        <p:spPr/>
        <p:txBody>
          <a:bodyPr/>
          <a:lstStyle/>
          <a:p>
            <a:r>
              <a:rPr lang="es-ES_tradnl" dirty="0"/>
              <a:t>Lo que funciona según la evidencia</a:t>
            </a:r>
          </a:p>
        </p:txBody>
      </p:sp>
      <p:sp>
        <p:nvSpPr>
          <p:cNvPr id="400" name="PanelFunción motora"/>
          <p:cNvSpPr/>
          <p:nvPr/>
        </p:nvSpPr>
        <p:spPr>
          <a:xfrm>
            <a:off x="508000" y="2095500"/>
            <a:ext cx="5334000" cy="4064000"/>
          </a:xfrm>
          <a:prstGeom prst="roundRect">
            <a:avLst>
              <a:gd name="adj" fmla="val 5000"/>
            </a:avLst>
          </a:prstGeom>
          <a:solidFill>
            <a:srgbClr val="FFFFFF"/>
          </a:solidFill>
          <a:ln w="12700">
            <a:solidFill>
              <a:srgbClr val="DCEAE9"/>
            </a:solidFill>
          </a:ln>
        </p:spPr>
        <p:txBody>
          <a:bodyPr/>
          <a:lstStyle/>
          <a:p>
            <a:endParaRPr/>
          </a:p>
        </p:txBody>
      </p:sp>
      <p:sp>
        <p:nvSpPr>
          <p:cNvPr id="401" name="HeadFunción motora"/>
          <p:cNvSpPr/>
          <p:nvPr/>
        </p:nvSpPr>
        <p:spPr>
          <a:xfrm>
            <a:off x="508000" y="2095500"/>
            <a:ext cx="5334000" cy="812800"/>
          </a:xfrm>
          <a:prstGeom prst="roundRect">
            <a:avLst>
              <a:gd name="adj" fmla="val 5000"/>
            </a:avLst>
          </a:prstGeom>
          <a:solidFill>
            <a:srgbClr val="1C7A57"/>
          </a:solidFill>
          <a:ln>
            <a:noFill/>
          </a:ln>
        </p:spPr>
        <p:txBody>
          <a:bodyPr lIns="228600" anchor="ctr"/>
          <a:lstStyle/>
          <a:p>
            <a:r>
              <a:rPr lang="es-MX" sz="2000" b="1" dirty="0">
                <a:solidFill>
                  <a:srgbClr val="FFFFFF"/>
                </a:solidFill>
              </a:rPr>
              <a:t>Función motora</a:t>
            </a:r>
          </a:p>
        </p:txBody>
      </p:sp>
      <p:sp>
        <p:nvSpPr>
          <p:cNvPr id="402" name="BodyFunción motora"/>
          <p:cNvSpPr/>
          <p:nvPr/>
        </p:nvSpPr>
        <p:spPr>
          <a:xfrm>
            <a:off x="736600" y="3086100"/>
            <a:ext cx="4876800" cy="2895600"/>
          </a:xfrm>
          <a:prstGeom prst="rect">
            <a:avLst/>
          </a:prstGeom>
          <a:noFill/>
        </p:spPr>
        <p:txBody>
          <a:bodyPr wrap="square">
            <a:normAutofit/>
          </a:bodyPr>
          <a:lstStyle/>
          <a:p>
            <a:pPr>
              <a:spcAft>
                <a:spcPts val="500"/>
              </a:spcAft>
              <a:buNone/>
            </a:pPr>
            <a:r>
              <a:rPr lang="es-MX" sz="1500" b="1" i="1" dirty="0">
                <a:solidFill>
                  <a:srgbClr val="1C7A57"/>
                </a:solidFill>
              </a:rPr>
              <a:t>El desenlace más consistente</a:t>
            </a:r>
          </a:p>
          <a:p>
            <a:pPr marL="228600" indent="-228600">
              <a:spcAft>
                <a:spcPts val="600"/>
              </a:spcAft>
              <a:buFont typeface="Arial"/>
              <a:buChar char="•"/>
            </a:pPr>
            <a:r>
              <a:rPr lang="es-MX" sz="1500" dirty="0">
                <a:solidFill>
                  <a:srgbClr val="2A4A4E"/>
                </a:solidFill>
              </a:rPr>
              <a:t>Es donde más modalidades muestran mejoras claras de la función y la destreza de la mano.</a:t>
            </a:r>
          </a:p>
          <a:p>
            <a:pPr marL="228600" indent="-228600">
              <a:spcAft>
                <a:spcPts val="600"/>
              </a:spcAft>
              <a:buFont typeface="Arial"/>
              <a:buChar char="•"/>
            </a:pPr>
            <a:r>
              <a:rPr lang="es-MX" sz="1500" dirty="0">
                <a:solidFill>
                  <a:srgbClr val="2A4A4E"/>
                </a:solidFill>
              </a:rPr>
              <a:t>Los sistemas híbridos logran las mayores ganancias funcionales.</a:t>
            </a:r>
          </a:p>
          <a:p>
            <a:pPr marL="228600" indent="-228600">
              <a:spcAft>
                <a:spcPts val="600"/>
              </a:spcAft>
              <a:buFont typeface="Arial"/>
              <a:buChar char="•"/>
            </a:pPr>
            <a:r>
              <a:rPr lang="es-MX" sz="1500" dirty="0">
                <a:solidFill>
                  <a:srgbClr val="2A4A4E"/>
                </a:solidFill>
              </a:rPr>
              <a:t>La realidad virtual también muestra mejoras grandes frente a la terapia convencional.</a:t>
            </a:r>
          </a:p>
        </p:txBody>
      </p:sp>
      <p:sp>
        <p:nvSpPr>
          <p:cNvPr id="5000" name="PanelEspasticidad (MAS)"/>
          <p:cNvSpPr/>
          <p:nvPr/>
        </p:nvSpPr>
        <p:spPr>
          <a:xfrm>
            <a:off x="6350000" y="2095500"/>
            <a:ext cx="5334000" cy="4064000"/>
          </a:xfrm>
          <a:prstGeom prst="roundRect">
            <a:avLst>
              <a:gd name="adj" fmla="val 5000"/>
            </a:avLst>
          </a:prstGeom>
          <a:solidFill>
            <a:srgbClr val="FFFFFF"/>
          </a:solidFill>
          <a:ln w="12700">
            <a:solidFill>
              <a:srgbClr val="DCEAE9"/>
            </a:solidFill>
          </a:ln>
        </p:spPr>
        <p:txBody>
          <a:bodyPr/>
          <a:lstStyle/>
          <a:p>
            <a:endParaRPr/>
          </a:p>
        </p:txBody>
      </p:sp>
      <p:sp>
        <p:nvSpPr>
          <p:cNvPr id="5001" name="HeadEspasticidad (MAS)"/>
          <p:cNvSpPr/>
          <p:nvPr/>
        </p:nvSpPr>
        <p:spPr>
          <a:xfrm>
            <a:off x="6350000" y="2095500"/>
            <a:ext cx="5334000" cy="812800"/>
          </a:xfrm>
          <a:prstGeom prst="roundRect">
            <a:avLst>
              <a:gd name="adj" fmla="val 5000"/>
            </a:avLst>
          </a:prstGeom>
          <a:solidFill>
            <a:srgbClr val="1F7A8C"/>
          </a:solidFill>
          <a:ln>
            <a:noFill/>
          </a:ln>
        </p:spPr>
        <p:txBody>
          <a:bodyPr lIns="228600" anchor="ctr"/>
          <a:lstStyle/>
          <a:p>
            <a:r>
              <a:rPr lang="es-MX" sz="2000" b="1" dirty="0">
                <a:solidFill>
                  <a:srgbClr val="FFFFFF"/>
                </a:solidFill>
              </a:rPr>
              <a:t>Espasticidad (MAS)</a:t>
            </a:r>
          </a:p>
        </p:txBody>
      </p:sp>
      <p:sp>
        <p:nvSpPr>
          <p:cNvPr id="5002" name="BodyEspasticidad (MAS)"/>
          <p:cNvSpPr/>
          <p:nvPr/>
        </p:nvSpPr>
        <p:spPr>
          <a:xfrm>
            <a:off x="6578600" y="3086100"/>
            <a:ext cx="4876800" cy="2895600"/>
          </a:xfrm>
          <a:prstGeom prst="rect">
            <a:avLst/>
          </a:prstGeom>
          <a:noFill/>
        </p:spPr>
        <p:txBody>
          <a:bodyPr wrap="square">
            <a:normAutofit/>
          </a:bodyPr>
          <a:lstStyle/>
          <a:p>
            <a:pPr>
              <a:spcAft>
                <a:spcPts val="500"/>
              </a:spcAft>
              <a:buNone/>
            </a:pPr>
            <a:r>
              <a:rPr lang="es-MX" sz="1500" b="1" i="1" dirty="0">
                <a:solidFill>
                  <a:srgbClr val="1F7A8C"/>
                </a:solidFill>
              </a:rPr>
              <a:t>Los híbridos: evidencia más sólida</a:t>
            </a:r>
          </a:p>
          <a:p>
            <a:pPr marL="228600" indent="-228600">
              <a:spcAft>
                <a:spcPts val="600"/>
              </a:spcAft>
              <a:buFont typeface="Arial"/>
              <a:buChar char="•"/>
            </a:pPr>
            <a:r>
              <a:rPr lang="es-MX" sz="1500" dirty="0">
                <a:solidFill>
                  <a:srgbClr val="2A4A4E"/>
                </a:solidFill>
              </a:rPr>
              <a:t>La mayoría de los estudios de sistemas híbridos reduce la espasticidad de forma significativa.</a:t>
            </a:r>
          </a:p>
          <a:p>
            <a:pPr marL="228600" indent="-228600">
              <a:spcAft>
                <a:spcPts val="600"/>
              </a:spcAft>
              <a:buFont typeface="Arial"/>
              <a:buChar char="•"/>
            </a:pPr>
            <a:r>
              <a:rPr lang="es-MX" sz="1500" dirty="0">
                <a:solidFill>
                  <a:srgbClr val="2A4A4E"/>
                </a:solidFill>
              </a:rPr>
              <a:t>Combinar robótica con estimulación eléctrica da mejor resultado que la robótica sola.</a:t>
            </a:r>
          </a:p>
          <a:p>
            <a:pPr marL="228600" indent="-228600">
              <a:spcAft>
                <a:spcPts val="600"/>
              </a:spcAft>
              <a:buFont typeface="Arial"/>
              <a:buChar char="•"/>
            </a:pPr>
            <a:r>
              <a:rPr lang="es-MX" sz="1500" dirty="0">
                <a:solidFill>
                  <a:srgbClr val="2A4A4E"/>
                </a:solidFill>
              </a:rPr>
              <a:t>Exoesqueletos y guantes también la reducen, aunque con menos consistencia.</a:t>
            </a:r>
          </a:p>
        </p:txBody>
      </p:sp>
      <p:sp>
        <p:nvSpPr>
          <p:cNvPr id="5" name="CuadroTexto 4">
            <a:extLst>
              <a:ext uri="{FF2B5EF4-FFF2-40B4-BE49-F238E27FC236}">
                <a16:creationId xmlns:a16="http://schemas.microsoft.com/office/drawing/2014/main" id="{84E19EA3-E130-D82C-447A-45AACAD44D77}"/>
              </a:ext>
            </a:extLst>
          </p:cNvPr>
          <p:cNvSpPr txBox="1"/>
          <p:nvPr/>
        </p:nvSpPr>
        <p:spPr>
          <a:xfrm>
            <a:off x="128586" y="228599"/>
            <a:ext cx="608014" cy="369332"/>
          </a:xfrm>
          <a:prstGeom prst="rect">
            <a:avLst/>
          </a:prstGeom>
          <a:noFill/>
        </p:spPr>
        <p:txBody>
          <a:bodyPr wrap="square" rtlCol="0">
            <a:spAutoFit/>
          </a:bodyPr>
          <a:lstStyle/>
          <a:p>
            <a:r>
              <a:rPr lang="es-ES_tradnl" dirty="0"/>
              <a:t>17</a:t>
            </a:r>
          </a:p>
        </p:txBody>
      </p:sp>
    </p:spTree>
    <p:extLst>
      <p:ext uri="{BB962C8B-B14F-4D97-AF65-F5344CB8AC3E}">
        <p14:creationId xmlns:p14="http://schemas.microsoft.com/office/powerpoint/2010/main" val="710517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B4843B-6B70-5031-7C37-FA11D23821A3}"/>
              </a:ext>
            </a:extLst>
          </p:cNvPr>
          <p:cNvSpPr>
            <a:spLocks noGrp="1"/>
          </p:cNvSpPr>
          <p:nvPr>
            <p:ph type="title"/>
          </p:nvPr>
        </p:nvSpPr>
        <p:spPr/>
        <p:txBody>
          <a:bodyPr/>
          <a:lstStyle/>
          <a:p>
            <a:r>
              <a:rPr lang="es-ES_tradnl" dirty="0"/>
              <a:t>¿Por qué mejora la función pero no la espasticidad?</a:t>
            </a:r>
          </a:p>
        </p:txBody>
      </p:sp>
      <p:sp>
        <p:nvSpPr>
          <p:cNvPr id="50" name="Intro"/>
          <p:cNvSpPr/>
          <p:nvPr/>
        </p:nvSpPr>
        <p:spPr>
          <a:xfrm>
            <a:off x="508000" y="1854200"/>
            <a:ext cx="11176000" cy="431800"/>
          </a:xfrm>
          <a:prstGeom prst="rect">
            <a:avLst/>
          </a:prstGeom>
          <a:noFill/>
        </p:spPr>
        <p:txBody>
          <a:bodyPr/>
          <a:lstStyle/>
          <a:p>
            <a:r>
              <a:rPr lang="es-MX" sz="1600" dirty="0">
                <a:solidFill>
                  <a:srgbClr val="2A4A4E"/>
                </a:solidFill>
              </a:rPr>
              <a:t>Son dos fenómenos distintos: mover mejor la mano no es lo mismo que relajar el músculo.</a:t>
            </a:r>
          </a:p>
        </p:txBody>
      </p:sp>
      <p:sp>
        <p:nvSpPr>
          <p:cNvPr id="60" name="CardFunción motora"/>
          <p:cNvSpPr/>
          <p:nvPr/>
        </p:nvSpPr>
        <p:spPr>
          <a:xfrm>
            <a:off x="508000" y="2413000"/>
            <a:ext cx="5461000" cy="2413000"/>
          </a:xfrm>
          <a:prstGeom prst="roundRect">
            <a:avLst>
              <a:gd name="adj" fmla="val 5000"/>
            </a:avLst>
          </a:prstGeom>
          <a:solidFill>
            <a:srgbClr val="FFFFFF"/>
          </a:solidFill>
          <a:ln w="12700">
            <a:solidFill>
              <a:srgbClr val="DCEAE9"/>
            </a:solidFill>
          </a:ln>
        </p:spPr>
        <p:txBody>
          <a:bodyPr/>
          <a:lstStyle/>
          <a:p>
            <a:endParaRPr/>
          </a:p>
        </p:txBody>
      </p:sp>
      <p:sp>
        <p:nvSpPr>
          <p:cNvPr id="61" name="HeadFunción motora"/>
          <p:cNvSpPr/>
          <p:nvPr/>
        </p:nvSpPr>
        <p:spPr>
          <a:xfrm>
            <a:off x="508000" y="2413000"/>
            <a:ext cx="5461000" cy="812800"/>
          </a:xfrm>
          <a:prstGeom prst="roundRect">
            <a:avLst>
              <a:gd name="adj" fmla="val 5000"/>
            </a:avLst>
          </a:prstGeom>
          <a:solidFill>
            <a:srgbClr val="1C7A57"/>
          </a:solidFill>
          <a:ln>
            <a:noFill/>
          </a:ln>
        </p:spPr>
        <p:txBody>
          <a:bodyPr anchor="ctr"/>
          <a:lstStyle/>
          <a:p>
            <a:pPr algn="ctr"/>
            <a:r>
              <a:rPr lang="es-MX" sz="1900" b="1" dirty="0">
                <a:solidFill>
                  <a:srgbClr val="FFFFFF"/>
                </a:solidFill>
              </a:rPr>
              <a:t>Función motora</a:t>
            </a:r>
            <a:r>
              <a:rPr lang="es-MX" sz="1300" dirty="0">
                <a:solidFill>
                  <a:srgbClr val="EAF6F3"/>
                </a:solidFill>
              </a:rPr>
              <a:t>   · Control voluntario</a:t>
            </a:r>
          </a:p>
        </p:txBody>
      </p:sp>
      <p:sp>
        <p:nvSpPr>
          <p:cNvPr id="62" name="BodyFunción motora"/>
          <p:cNvSpPr/>
          <p:nvPr/>
        </p:nvSpPr>
        <p:spPr>
          <a:xfrm>
            <a:off x="762000" y="3378200"/>
            <a:ext cx="4953000" cy="1295400"/>
          </a:xfrm>
          <a:prstGeom prst="rect">
            <a:avLst/>
          </a:prstGeom>
          <a:noFill/>
        </p:spPr>
        <p:txBody>
          <a:bodyPr anchor="ctr">
            <a:normAutofit/>
          </a:bodyPr>
          <a:lstStyle/>
          <a:p>
            <a:r>
              <a:rPr lang="es-MX" sz="1450" dirty="0">
                <a:solidFill>
                  <a:srgbClr val="2A4A4E"/>
                </a:solidFill>
              </a:rPr>
              <a:t>Mide cuánto puede usar la mano la persona. Mejora con práctica repetitiva que reorganiza la corteza (neuroplasticidad). Las TA entrenan sobre todo esta vía.</a:t>
            </a:r>
          </a:p>
        </p:txBody>
      </p:sp>
      <p:sp>
        <p:nvSpPr>
          <p:cNvPr id="63" name="CardEspasticidad"/>
          <p:cNvSpPr/>
          <p:nvPr/>
        </p:nvSpPr>
        <p:spPr>
          <a:xfrm>
            <a:off x="6223000" y="2413000"/>
            <a:ext cx="5461000" cy="2413000"/>
          </a:xfrm>
          <a:prstGeom prst="roundRect">
            <a:avLst>
              <a:gd name="adj" fmla="val 5000"/>
            </a:avLst>
          </a:prstGeom>
          <a:solidFill>
            <a:srgbClr val="FFFFFF"/>
          </a:solidFill>
          <a:ln w="12700">
            <a:solidFill>
              <a:srgbClr val="DCEAE9"/>
            </a:solidFill>
          </a:ln>
        </p:spPr>
        <p:txBody>
          <a:bodyPr/>
          <a:lstStyle/>
          <a:p>
            <a:endParaRPr/>
          </a:p>
        </p:txBody>
      </p:sp>
      <p:sp>
        <p:nvSpPr>
          <p:cNvPr id="64" name="HeadEspasticidad"/>
          <p:cNvSpPr/>
          <p:nvPr/>
        </p:nvSpPr>
        <p:spPr>
          <a:xfrm>
            <a:off x="6223000" y="2413000"/>
            <a:ext cx="5461000" cy="812800"/>
          </a:xfrm>
          <a:prstGeom prst="roundRect">
            <a:avLst>
              <a:gd name="adj" fmla="val 5000"/>
            </a:avLst>
          </a:prstGeom>
          <a:solidFill>
            <a:srgbClr val="1F7A8C"/>
          </a:solidFill>
          <a:ln>
            <a:noFill/>
          </a:ln>
        </p:spPr>
        <p:txBody>
          <a:bodyPr anchor="ctr"/>
          <a:lstStyle/>
          <a:p>
            <a:pPr algn="ctr"/>
            <a:r>
              <a:rPr lang="es-MX" sz="1900" b="1" dirty="0">
                <a:solidFill>
                  <a:srgbClr val="FFFFFF"/>
                </a:solidFill>
              </a:rPr>
              <a:t>Espasticidad</a:t>
            </a:r>
            <a:r>
              <a:rPr lang="es-MX" sz="1300" dirty="0">
                <a:solidFill>
                  <a:srgbClr val="EAF6F3"/>
                </a:solidFill>
              </a:rPr>
              <a:t>   · Tono y reflejo</a:t>
            </a:r>
          </a:p>
        </p:txBody>
      </p:sp>
      <p:sp>
        <p:nvSpPr>
          <p:cNvPr id="65" name="BodyEspasticidad"/>
          <p:cNvSpPr/>
          <p:nvPr/>
        </p:nvSpPr>
        <p:spPr>
          <a:xfrm>
            <a:off x="6477000" y="3378200"/>
            <a:ext cx="4953000" cy="1295400"/>
          </a:xfrm>
          <a:prstGeom prst="rect">
            <a:avLst/>
          </a:prstGeom>
          <a:noFill/>
        </p:spPr>
        <p:txBody>
          <a:bodyPr anchor="ctr">
            <a:normAutofit/>
          </a:bodyPr>
          <a:lstStyle/>
          <a:p>
            <a:r>
              <a:rPr lang="es-MX" sz="1450" dirty="0">
                <a:solidFill>
                  <a:srgbClr val="2A4A4E"/>
                </a:solidFill>
              </a:rPr>
              <a:t>Mide la resistencia del músculo al estiramiento. Nace de un reflejo hiperactivo a nivel medular, que la práctica voluntaria no necesariamente reduce.</a:t>
            </a:r>
          </a:p>
        </p:txBody>
      </p:sp>
      <p:sp>
        <p:nvSpPr>
          <p:cNvPr id="90" name="Key"/>
          <p:cNvSpPr/>
          <p:nvPr/>
        </p:nvSpPr>
        <p:spPr>
          <a:xfrm>
            <a:off x="508000" y="5054600"/>
            <a:ext cx="11176000" cy="939800"/>
          </a:xfrm>
          <a:prstGeom prst="roundRect">
            <a:avLst>
              <a:gd name="adj" fmla="val 10000"/>
            </a:avLst>
          </a:prstGeom>
          <a:solidFill>
            <a:srgbClr val="14323B"/>
          </a:solidFill>
          <a:ln>
            <a:noFill/>
          </a:ln>
        </p:spPr>
        <p:txBody>
          <a:bodyPr lIns="279400" rIns="279400" anchor="ctr"/>
          <a:lstStyle/>
          <a:p>
            <a:r>
              <a:rPr lang="es-MX" sz="1500" dirty="0">
                <a:solidFill>
                  <a:srgbClr val="FFFFFF"/>
                </a:solidFill>
              </a:rPr>
              <a:t>Por eso destacan los </a:t>
            </a:r>
            <a:r>
              <a:rPr lang="es-MX" sz="1500" b="1" dirty="0">
                <a:solidFill>
                  <a:srgbClr val="8AC6A8"/>
                </a:solidFill>
              </a:rPr>
              <a:t>sistemas híbridos</a:t>
            </a:r>
            <a:r>
              <a:rPr lang="es-MX" sz="1500" dirty="0">
                <a:solidFill>
                  <a:srgbClr val="FFFFFF"/>
                </a:solidFill>
              </a:rPr>
              <a:t>: al añadir estimulación eléctrica actúan sobre el músculo y el reflejo, no solo sobre el control voluntario. Atacan las dos vías a la vez.</a:t>
            </a:r>
          </a:p>
        </p:txBody>
      </p:sp>
      <p:sp>
        <p:nvSpPr>
          <p:cNvPr id="5" name="CuadroTexto 4">
            <a:extLst>
              <a:ext uri="{FF2B5EF4-FFF2-40B4-BE49-F238E27FC236}">
                <a16:creationId xmlns:a16="http://schemas.microsoft.com/office/drawing/2014/main" id="{5F3D25C8-8CFA-E0B2-1B83-C44F80734C4B}"/>
              </a:ext>
            </a:extLst>
          </p:cNvPr>
          <p:cNvSpPr txBox="1"/>
          <p:nvPr/>
        </p:nvSpPr>
        <p:spPr>
          <a:xfrm>
            <a:off x="128586" y="228599"/>
            <a:ext cx="633414" cy="369332"/>
          </a:xfrm>
          <a:prstGeom prst="rect">
            <a:avLst/>
          </a:prstGeom>
          <a:noFill/>
        </p:spPr>
        <p:txBody>
          <a:bodyPr wrap="square" rtlCol="0">
            <a:spAutoFit/>
          </a:bodyPr>
          <a:lstStyle/>
          <a:p>
            <a:r>
              <a:rPr lang="es-ES_tradnl" dirty="0"/>
              <a:t>18</a:t>
            </a:r>
          </a:p>
        </p:txBody>
      </p:sp>
    </p:spTree>
    <p:extLst>
      <p:ext uri="{BB962C8B-B14F-4D97-AF65-F5344CB8AC3E}">
        <p14:creationId xmlns:p14="http://schemas.microsoft.com/office/powerpoint/2010/main" val="550538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083C66-5A0E-7EEC-767F-197FB7578857}"/>
              </a:ext>
            </a:extLst>
          </p:cNvPr>
          <p:cNvSpPr>
            <a:spLocks noGrp="1"/>
          </p:cNvSpPr>
          <p:nvPr>
            <p:ph type="title"/>
          </p:nvPr>
        </p:nvSpPr>
        <p:spPr/>
        <p:txBody>
          <a:bodyPr/>
          <a:lstStyle/>
          <a:p>
            <a:r>
              <a:rPr lang="es-ES_tradnl" dirty="0"/>
              <a:t>Contenido</a:t>
            </a:r>
          </a:p>
        </p:txBody>
      </p:sp>
      <p:sp>
        <p:nvSpPr>
          <p:cNvPr id="60" name="AgCard1"/>
          <p:cNvSpPr/>
          <p:nvPr/>
        </p:nvSpPr>
        <p:spPr>
          <a:xfrm>
            <a:off x="508000" y="2032000"/>
            <a:ext cx="3556000" cy="3860800"/>
          </a:xfrm>
          <a:prstGeom prst="roundRect">
            <a:avLst>
              <a:gd name="adj" fmla="val 5000"/>
            </a:avLst>
          </a:prstGeom>
          <a:solidFill>
            <a:srgbClr val="FFFFFF"/>
          </a:solidFill>
          <a:ln w="12700">
            <a:solidFill>
              <a:srgbClr val="DCEAE9"/>
            </a:solidFill>
          </a:ln>
        </p:spPr>
        <p:txBody>
          <a:bodyPr/>
          <a:lstStyle/>
          <a:p>
            <a:endParaRPr dirty="0"/>
          </a:p>
        </p:txBody>
      </p:sp>
      <p:sp>
        <p:nvSpPr>
          <p:cNvPr id="61" name="AgCard2"/>
          <p:cNvSpPr/>
          <p:nvPr/>
        </p:nvSpPr>
        <p:spPr>
          <a:xfrm>
            <a:off x="4318000" y="2032000"/>
            <a:ext cx="3556000" cy="3860800"/>
          </a:xfrm>
          <a:prstGeom prst="roundRect">
            <a:avLst>
              <a:gd name="adj" fmla="val 5000"/>
            </a:avLst>
          </a:prstGeom>
          <a:solidFill>
            <a:srgbClr val="FFFFFF"/>
          </a:solidFill>
          <a:ln w="12700">
            <a:solidFill>
              <a:srgbClr val="DCEAE9"/>
            </a:solidFill>
          </a:ln>
        </p:spPr>
        <p:txBody>
          <a:bodyPr/>
          <a:lstStyle/>
          <a:p>
            <a:endParaRPr/>
          </a:p>
        </p:txBody>
      </p:sp>
      <p:sp>
        <p:nvSpPr>
          <p:cNvPr id="62" name="AgCard3"/>
          <p:cNvSpPr/>
          <p:nvPr/>
        </p:nvSpPr>
        <p:spPr>
          <a:xfrm>
            <a:off x="8128000" y="2032000"/>
            <a:ext cx="3556000" cy="3860800"/>
          </a:xfrm>
          <a:prstGeom prst="roundRect">
            <a:avLst>
              <a:gd name="adj" fmla="val 5000"/>
            </a:avLst>
          </a:prstGeom>
          <a:solidFill>
            <a:srgbClr val="FFFFFF"/>
          </a:solidFill>
          <a:ln w="12700">
            <a:solidFill>
              <a:srgbClr val="DCEAE9"/>
            </a:solidFill>
          </a:ln>
        </p:spPr>
        <p:txBody>
          <a:bodyPr/>
          <a:lstStyle/>
          <a:p>
            <a:endParaRPr/>
          </a:p>
        </p:txBody>
      </p:sp>
      <p:sp>
        <p:nvSpPr>
          <p:cNvPr id="63" name="AgNum1"/>
          <p:cNvSpPr/>
          <p:nvPr/>
        </p:nvSpPr>
        <p:spPr>
          <a:xfrm>
            <a:off x="1930400" y="2311400"/>
            <a:ext cx="711200" cy="711200"/>
          </a:xfrm>
          <a:prstGeom prst="ellipse">
            <a:avLst/>
          </a:prstGeom>
          <a:solidFill>
            <a:srgbClr val="1F7A8C"/>
          </a:solidFill>
          <a:ln>
            <a:noFill/>
          </a:ln>
        </p:spPr>
        <p:txBody>
          <a:bodyPr lIns="0" tIns="0" rIns="0" bIns="0" anchor="ctr"/>
          <a:lstStyle/>
          <a:p>
            <a:pPr algn="ctr"/>
            <a:r>
              <a:rPr lang="es-MX" sz="2600" b="1" dirty="0">
                <a:solidFill>
                  <a:srgbClr val="FFFFFF"/>
                </a:solidFill>
              </a:rPr>
              <a:t>1</a:t>
            </a:r>
          </a:p>
        </p:txBody>
      </p:sp>
      <p:sp>
        <p:nvSpPr>
          <p:cNvPr id="64" name="AgNum2"/>
          <p:cNvSpPr/>
          <p:nvPr/>
        </p:nvSpPr>
        <p:spPr>
          <a:xfrm>
            <a:off x="5740400" y="2311400"/>
            <a:ext cx="711200" cy="711200"/>
          </a:xfrm>
          <a:prstGeom prst="ellipse">
            <a:avLst/>
          </a:prstGeom>
          <a:solidFill>
            <a:srgbClr val="1C6E96"/>
          </a:solidFill>
          <a:ln>
            <a:noFill/>
          </a:ln>
        </p:spPr>
        <p:txBody>
          <a:bodyPr lIns="0" tIns="0" rIns="0" bIns="0" anchor="ctr"/>
          <a:lstStyle/>
          <a:p>
            <a:pPr algn="ctr"/>
            <a:r>
              <a:rPr lang="es-MX" sz="2600" b="1" dirty="0">
                <a:solidFill>
                  <a:srgbClr val="FFFFFF"/>
                </a:solidFill>
              </a:rPr>
              <a:t>2</a:t>
            </a:r>
          </a:p>
        </p:txBody>
      </p:sp>
      <p:sp>
        <p:nvSpPr>
          <p:cNvPr id="65" name="AgNum3"/>
          <p:cNvSpPr/>
          <p:nvPr/>
        </p:nvSpPr>
        <p:spPr>
          <a:xfrm>
            <a:off x="9550400" y="2311400"/>
            <a:ext cx="711200" cy="711200"/>
          </a:xfrm>
          <a:prstGeom prst="ellipse">
            <a:avLst/>
          </a:prstGeom>
          <a:solidFill>
            <a:srgbClr val="1C7A57"/>
          </a:solidFill>
          <a:ln>
            <a:noFill/>
          </a:ln>
        </p:spPr>
        <p:txBody>
          <a:bodyPr lIns="0" tIns="0" rIns="0" bIns="0" anchor="ctr"/>
          <a:lstStyle/>
          <a:p>
            <a:pPr algn="ctr"/>
            <a:r>
              <a:rPr lang="es-MX" sz="2600" b="1" dirty="0">
                <a:solidFill>
                  <a:srgbClr val="FFFFFF"/>
                </a:solidFill>
              </a:rPr>
              <a:t>3</a:t>
            </a:r>
          </a:p>
        </p:txBody>
      </p:sp>
      <p:sp>
        <p:nvSpPr>
          <p:cNvPr id="3" name="Marcador de contenido 2">
            <a:extLst>
              <a:ext uri="{FF2B5EF4-FFF2-40B4-BE49-F238E27FC236}">
                <a16:creationId xmlns:a16="http://schemas.microsoft.com/office/drawing/2014/main" id="{158387D6-B83A-2204-1DC5-12FD5E8E2E97}"/>
              </a:ext>
            </a:extLst>
          </p:cNvPr>
          <p:cNvSpPr>
            <a:spLocks noGrp="1"/>
          </p:cNvSpPr>
          <p:nvPr>
            <p:ph idx="1"/>
          </p:nvPr>
        </p:nvSpPr>
        <p:spPr>
          <a:xfrm>
            <a:off x="508000" y="3175000"/>
            <a:ext cx="3556000" cy="2590800"/>
          </a:xfrm>
        </p:spPr>
        <p:txBody>
          <a:bodyPr lIns="128000" tIns="45720" rIns="128000" anchor="t">
            <a:normAutofit/>
          </a:bodyPr>
          <a:lstStyle/>
          <a:p>
            <a:pPr algn="ctr">
              <a:spcAft>
                <a:spcPts val="600"/>
              </a:spcAft>
              <a:buNone/>
            </a:pPr>
            <a:r>
              <a:rPr lang="es-MX" sz="2200" b="1" dirty="0">
                <a:solidFill>
                  <a:srgbClr val="14323B"/>
                </a:solidFill>
              </a:rPr>
              <a:t>Las asistencias tecnológicas</a:t>
            </a:r>
          </a:p>
          <a:p>
            <a:pPr algn="ctr">
              <a:lnSpc>
                <a:spcPct val="110000"/>
              </a:lnSpc>
              <a:buNone/>
            </a:pPr>
            <a:r>
              <a:rPr lang="es-MX" sz="2000" dirty="0">
                <a:solidFill>
                  <a:srgbClr val="2A4A4E"/>
                </a:solidFill>
              </a:rPr>
              <a:t>Qué son, sus tipos y su papel en la rehabilitación: bases, beneficios e impacto en la recuperación funcional.</a:t>
            </a:r>
          </a:p>
        </p:txBody>
      </p:sp>
      <p:sp>
        <p:nvSpPr>
          <p:cNvPr id="4" name="Marcador de contenido 2">
            <a:extLst>
              <a:ext uri="{FF2B5EF4-FFF2-40B4-BE49-F238E27FC236}">
                <a16:creationId xmlns:a16="http://schemas.microsoft.com/office/drawing/2014/main" id="{43C886C6-BCB5-FFBB-2B3D-FAADEA88BC48}"/>
              </a:ext>
            </a:extLst>
          </p:cNvPr>
          <p:cNvSpPr txBox="1">
            <a:spLocks/>
          </p:cNvSpPr>
          <p:nvPr/>
        </p:nvSpPr>
        <p:spPr>
          <a:xfrm>
            <a:off x="4318000" y="3175000"/>
            <a:ext cx="3556000" cy="2590800"/>
          </a:xfrm>
          <a:prstGeom prst="rect">
            <a:avLst/>
          </a:prstGeom>
        </p:spPr>
        <p:txBody>
          <a:bodyPr vert="horz" lIns="128000" tIns="45720" rIns="12800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A4A4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600"/>
              </a:spcAft>
              <a:buNone/>
            </a:pPr>
            <a:r>
              <a:rPr lang="es-MX" sz="2400" b="1" dirty="0">
                <a:solidFill>
                  <a:srgbClr val="14323B"/>
                </a:solidFill>
              </a:rPr>
              <a:t>Caso de estudio</a:t>
            </a:r>
          </a:p>
          <a:p>
            <a:pPr algn="ctr">
              <a:lnSpc>
                <a:spcPct val="110000"/>
              </a:lnSpc>
              <a:buNone/>
            </a:pPr>
            <a:r>
              <a:rPr lang="es-MX" sz="2000" dirty="0">
                <a:solidFill>
                  <a:srgbClr val="2A4A4E"/>
                </a:solidFill>
              </a:rPr>
              <a:t>Asistencias tecnológicas para la mano espástica secundaria a un evento cerebral vascular (EVC): la evidencia clínica.</a:t>
            </a:r>
          </a:p>
        </p:txBody>
      </p:sp>
      <p:sp>
        <p:nvSpPr>
          <p:cNvPr id="5" name="Marcador de contenido 2">
            <a:extLst>
              <a:ext uri="{FF2B5EF4-FFF2-40B4-BE49-F238E27FC236}">
                <a16:creationId xmlns:a16="http://schemas.microsoft.com/office/drawing/2014/main" id="{B8DEB438-BC41-13CD-D69E-5A8AC91CEF10}"/>
              </a:ext>
            </a:extLst>
          </p:cNvPr>
          <p:cNvSpPr txBox="1">
            <a:spLocks/>
          </p:cNvSpPr>
          <p:nvPr/>
        </p:nvSpPr>
        <p:spPr>
          <a:xfrm>
            <a:off x="8128000" y="3175000"/>
            <a:ext cx="3556000" cy="2590800"/>
          </a:xfrm>
          <a:prstGeom prst="rect">
            <a:avLst/>
          </a:prstGeom>
        </p:spPr>
        <p:txBody>
          <a:bodyPr vert="horz" lIns="128000" tIns="45720" rIns="12800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A4A4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600"/>
              </a:spcAft>
              <a:buNone/>
            </a:pPr>
            <a:r>
              <a:rPr lang="es-MX" sz="2200" b="1" dirty="0">
                <a:solidFill>
                  <a:srgbClr val="14323B"/>
                </a:solidFill>
              </a:rPr>
              <a:t>Las AT en la investigación</a:t>
            </a:r>
          </a:p>
          <a:p>
            <a:pPr algn="ctr">
              <a:lnSpc>
                <a:spcPct val="110000"/>
              </a:lnSpc>
              <a:buNone/>
            </a:pPr>
            <a:r>
              <a:rPr lang="es-MX" sz="2000" dirty="0">
                <a:solidFill>
                  <a:srgbClr val="2A4A4E"/>
                </a:solidFill>
              </a:rPr>
              <a:t>Cómo se genera y mide la evidencia, y la agenda de investigación futura para fortalecer la práctica.</a:t>
            </a:r>
          </a:p>
        </p:txBody>
      </p:sp>
      <p:sp>
        <p:nvSpPr>
          <p:cNvPr id="10" name="CuadroTexto 9">
            <a:extLst>
              <a:ext uri="{FF2B5EF4-FFF2-40B4-BE49-F238E27FC236}">
                <a16:creationId xmlns:a16="http://schemas.microsoft.com/office/drawing/2014/main" id="{D4E1DD73-FF1D-C8A6-9C79-05308ED3184E}"/>
              </a:ext>
            </a:extLst>
          </p:cNvPr>
          <p:cNvSpPr txBox="1"/>
          <p:nvPr/>
        </p:nvSpPr>
        <p:spPr>
          <a:xfrm>
            <a:off x="142875" y="200025"/>
            <a:ext cx="171450" cy="369332"/>
          </a:xfrm>
          <a:prstGeom prst="rect">
            <a:avLst/>
          </a:prstGeom>
          <a:noFill/>
        </p:spPr>
        <p:txBody>
          <a:bodyPr wrap="square" rtlCol="0">
            <a:spAutoFit/>
          </a:bodyPr>
          <a:lstStyle/>
          <a:p>
            <a:r>
              <a:rPr lang="es-ES_tradnl" dirty="0"/>
              <a:t>1</a:t>
            </a:r>
          </a:p>
        </p:txBody>
      </p:sp>
    </p:spTree>
    <p:extLst>
      <p:ext uri="{BB962C8B-B14F-4D97-AF65-F5344CB8AC3E}">
        <p14:creationId xmlns:p14="http://schemas.microsoft.com/office/powerpoint/2010/main" val="78749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DD2E7E-D269-0939-F478-B4BC5BC016F5}"/>
              </a:ext>
            </a:extLst>
          </p:cNvPr>
          <p:cNvSpPr>
            <a:spLocks noGrp="1"/>
          </p:cNvSpPr>
          <p:nvPr>
            <p:ph type="title"/>
          </p:nvPr>
        </p:nvSpPr>
        <p:spPr/>
        <p:txBody>
          <a:bodyPr/>
          <a:lstStyle/>
          <a:p>
            <a:r>
              <a:rPr lang="es-ES_tradnl" dirty="0"/>
              <a:t>Impacto en los tres desenlaces clave</a:t>
            </a:r>
          </a:p>
        </p:txBody>
      </p:sp>
      <p:sp>
        <p:nvSpPr>
          <p:cNvPr id="50" name="Card"/>
          <p:cNvSpPr/>
          <p:nvPr/>
        </p:nvSpPr>
        <p:spPr>
          <a:xfrm>
            <a:off x="508000" y="2032000"/>
            <a:ext cx="3556000" cy="4064000"/>
          </a:xfrm>
          <a:prstGeom prst="roundRect">
            <a:avLst>
              <a:gd name="adj" fmla="val 5000"/>
            </a:avLst>
          </a:prstGeom>
          <a:solidFill>
            <a:srgbClr val="FFFFFF"/>
          </a:solidFill>
          <a:ln w="12700">
            <a:solidFill>
              <a:srgbClr val="DCEAE9"/>
            </a:solidFill>
          </a:ln>
        </p:spPr>
        <p:txBody>
          <a:bodyPr/>
          <a:lstStyle/>
          <a:p>
            <a:endParaRPr/>
          </a:p>
        </p:txBody>
      </p:sp>
      <p:sp>
        <p:nvSpPr>
          <p:cNvPr id="51" name="Head"/>
          <p:cNvSpPr/>
          <p:nvPr/>
        </p:nvSpPr>
        <p:spPr>
          <a:xfrm>
            <a:off x="508000" y="2032000"/>
            <a:ext cx="3556000" cy="990600"/>
          </a:xfrm>
          <a:prstGeom prst="roundRect">
            <a:avLst>
              <a:gd name="adj" fmla="val 5000"/>
            </a:avLst>
          </a:prstGeom>
          <a:solidFill>
            <a:srgbClr val="1F7A8C"/>
          </a:solidFill>
          <a:ln>
            <a:noFill/>
          </a:ln>
        </p:spPr>
        <p:txBody>
          <a:bodyPr anchor="ctr"/>
          <a:lstStyle/>
          <a:p>
            <a:pPr algn="ctr"/>
            <a:r>
              <a:rPr lang="es-MX" sz="1800" b="1" dirty="0">
                <a:solidFill>
                  <a:srgbClr val="FFFFFF"/>
                </a:solidFill>
              </a:rPr>
              <a:t>Espasticidad</a:t>
            </a:r>
          </a:p>
          <a:p>
            <a:pPr algn="ctr"/>
            <a:r>
              <a:rPr lang="es-MX" sz="1300" i="1" dirty="0">
                <a:solidFill>
                  <a:srgbClr val="EAF6F3"/>
                </a:solidFill>
              </a:rPr>
              <a:t>medida con MAS</a:t>
            </a:r>
          </a:p>
        </p:txBody>
      </p:sp>
      <p:sp>
        <p:nvSpPr>
          <p:cNvPr id="52" name="Chip"/>
          <p:cNvSpPr/>
          <p:nvPr/>
        </p:nvSpPr>
        <p:spPr>
          <a:xfrm>
            <a:off x="736600" y="3175000"/>
            <a:ext cx="3098800" cy="355600"/>
          </a:xfrm>
          <a:prstGeom prst="roundRect">
            <a:avLst>
              <a:gd name="adj" fmla="val 50000"/>
            </a:avLst>
          </a:prstGeom>
          <a:solidFill>
            <a:srgbClr val="C2570F"/>
          </a:solidFill>
          <a:ln>
            <a:noFill/>
          </a:ln>
        </p:spPr>
        <p:txBody>
          <a:bodyPr anchor="ctr"/>
          <a:lstStyle/>
          <a:p>
            <a:pPr algn="ctr"/>
            <a:r>
              <a:rPr lang="es-MX" sz="1200" b="1" dirty="0">
                <a:solidFill>
                  <a:srgbClr val="FFFFFF"/>
                </a:solidFill>
              </a:rPr>
              <a:t>Evidencia moderada</a:t>
            </a:r>
          </a:p>
        </p:txBody>
      </p:sp>
      <p:sp>
        <p:nvSpPr>
          <p:cNvPr id="53" name="Body"/>
          <p:cNvSpPr/>
          <p:nvPr/>
        </p:nvSpPr>
        <p:spPr>
          <a:xfrm>
            <a:off x="736600" y="3657600"/>
            <a:ext cx="3098800" cy="2260600"/>
          </a:xfrm>
          <a:prstGeom prst="rect">
            <a:avLst/>
          </a:prstGeom>
          <a:noFill/>
        </p:spPr>
        <p:txBody>
          <a:bodyPr wrap="square">
            <a:normAutofit/>
          </a:bodyPr>
          <a:lstStyle/>
          <a:p>
            <a:pPr marL="200025" indent="-200025">
              <a:spcAft>
                <a:spcPts val="600"/>
              </a:spcAft>
              <a:buFont typeface="Arial"/>
              <a:buChar char="•"/>
            </a:pPr>
            <a:r>
              <a:rPr lang="es-MX" sz="1400" dirty="0">
                <a:solidFill>
                  <a:srgbClr val="2A4A4E"/>
                </a:solidFill>
              </a:rPr>
              <a:t>Varios estudios logran reducir el tono muscular de la mano.</a:t>
            </a:r>
          </a:p>
          <a:p>
            <a:pPr marL="200025" indent="-200025">
              <a:spcAft>
                <a:spcPts val="600"/>
              </a:spcAft>
              <a:buFont typeface="Arial"/>
              <a:buChar char="•"/>
            </a:pPr>
            <a:r>
              <a:rPr lang="es-MX" sz="1400" dirty="0">
                <a:solidFill>
                  <a:srgbClr val="2A4A4E"/>
                </a:solidFill>
              </a:rPr>
              <a:t>El efecto es más claro y constante con los sistemas híbridos.</a:t>
            </a:r>
          </a:p>
          <a:p>
            <a:pPr marL="200025" indent="-200025">
              <a:spcAft>
                <a:spcPts val="600"/>
              </a:spcAft>
              <a:buFont typeface="Arial"/>
              <a:buChar char="•"/>
            </a:pPr>
            <a:r>
              <a:rPr lang="es-MX" sz="1400" dirty="0">
                <a:solidFill>
                  <a:srgbClr val="2A4A4E"/>
                </a:solidFill>
              </a:rPr>
              <a:t>En otras modalidades los resultados son más variables.</a:t>
            </a:r>
          </a:p>
        </p:txBody>
      </p:sp>
      <p:sp>
        <p:nvSpPr>
          <p:cNvPr id="54" name="Card"/>
          <p:cNvSpPr/>
          <p:nvPr/>
        </p:nvSpPr>
        <p:spPr>
          <a:xfrm>
            <a:off x="4318000" y="2032000"/>
            <a:ext cx="3556000" cy="4064000"/>
          </a:xfrm>
          <a:prstGeom prst="roundRect">
            <a:avLst>
              <a:gd name="adj" fmla="val 5000"/>
            </a:avLst>
          </a:prstGeom>
          <a:solidFill>
            <a:srgbClr val="FFFFFF"/>
          </a:solidFill>
          <a:ln w="12700">
            <a:solidFill>
              <a:srgbClr val="DCEAE9"/>
            </a:solidFill>
          </a:ln>
        </p:spPr>
        <p:txBody>
          <a:bodyPr/>
          <a:lstStyle/>
          <a:p>
            <a:endParaRPr/>
          </a:p>
        </p:txBody>
      </p:sp>
      <p:sp>
        <p:nvSpPr>
          <p:cNvPr id="55" name="Head"/>
          <p:cNvSpPr/>
          <p:nvPr/>
        </p:nvSpPr>
        <p:spPr>
          <a:xfrm>
            <a:off x="4318000" y="2032000"/>
            <a:ext cx="3556000" cy="990600"/>
          </a:xfrm>
          <a:prstGeom prst="roundRect">
            <a:avLst>
              <a:gd name="adj" fmla="val 5000"/>
            </a:avLst>
          </a:prstGeom>
          <a:solidFill>
            <a:srgbClr val="1C7A57"/>
          </a:solidFill>
          <a:ln>
            <a:noFill/>
          </a:ln>
        </p:spPr>
        <p:txBody>
          <a:bodyPr anchor="ctr"/>
          <a:lstStyle/>
          <a:p>
            <a:pPr algn="ctr"/>
            <a:r>
              <a:rPr lang="es-MX" sz="1800" b="1" dirty="0">
                <a:solidFill>
                  <a:srgbClr val="FFFFFF"/>
                </a:solidFill>
              </a:rPr>
              <a:t>Función motora</a:t>
            </a:r>
          </a:p>
          <a:p>
            <a:pPr algn="ctr"/>
            <a:r>
              <a:rPr lang="es-MX" sz="1300" i="1" dirty="0">
                <a:solidFill>
                  <a:srgbClr val="EAF6F3"/>
                </a:solidFill>
              </a:rPr>
              <a:t>FMA-UE y ARAT</a:t>
            </a:r>
          </a:p>
        </p:txBody>
      </p:sp>
      <p:sp>
        <p:nvSpPr>
          <p:cNvPr id="56" name="Chip"/>
          <p:cNvSpPr/>
          <p:nvPr/>
        </p:nvSpPr>
        <p:spPr>
          <a:xfrm>
            <a:off x="4546600" y="3175000"/>
            <a:ext cx="3098800" cy="355600"/>
          </a:xfrm>
          <a:prstGeom prst="roundRect">
            <a:avLst>
              <a:gd name="adj" fmla="val 50000"/>
            </a:avLst>
          </a:prstGeom>
          <a:solidFill>
            <a:srgbClr val="1C7A57"/>
          </a:solidFill>
          <a:ln>
            <a:noFill/>
          </a:ln>
        </p:spPr>
        <p:txBody>
          <a:bodyPr anchor="ctr"/>
          <a:lstStyle/>
          <a:p>
            <a:pPr algn="ctr"/>
            <a:r>
              <a:rPr lang="es-MX" sz="1200" b="1" dirty="0">
                <a:solidFill>
                  <a:srgbClr val="FFFFFF"/>
                </a:solidFill>
              </a:rPr>
              <a:t>Desenlace más favorable</a:t>
            </a:r>
          </a:p>
        </p:txBody>
      </p:sp>
      <p:sp>
        <p:nvSpPr>
          <p:cNvPr id="57" name="Body"/>
          <p:cNvSpPr/>
          <p:nvPr/>
        </p:nvSpPr>
        <p:spPr>
          <a:xfrm>
            <a:off x="4546600" y="3657600"/>
            <a:ext cx="3098800" cy="2260600"/>
          </a:xfrm>
          <a:prstGeom prst="rect">
            <a:avLst/>
          </a:prstGeom>
          <a:noFill/>
        </p:spPr>
        <p:txBody>
          <a:bodyPr wrap="square">
            <a:normAutofit/>
          </a:bodyPr>
          <a:lstStyle/>
          <a:p>
            <a:pPr marL="200025" indent="-200025">
              <a:spcAft>
                <a:spcPts val="600"/>
              </a:spcAft>
              <a:buFont typeface="Arial"/>
              <a:buChar char="•"/>
            </a:pPr>
            <a:r>
              <a:rPr lang="es-MX" sz="1400" dirty="0">
                <a:solidFill>
                  <a:srgbClr val="2A4A4E"/>
                </a:solidFill>
              </a:rPr>
              <a:t>Es donde la mayoría de las tecnologías muestra mejoras claras.</a:t>
            </a:r>
          </a:p>
          <a:p>
            <a:pPr marL="200025" indent="-200025">
              <a:spcAft>
                <a:spcPts val="600"/>
              </a:spcAft>
              <a:buFont typeface="Arial"/>
              <a:buChar char="•"/>
            </a:pPr>
            <a:r>
              <a:rPr lang="es-MX" sz="1400" dirty="0">
                <a:solidFill>
                  <a:srgbClr val="2A4A4E"/>
                </a:solidFill>
              </a:rPr>
              <a:t>Mejora la fuerza, la destreza y el uso de la mano en tareas.</a:t>
            </a:r>
          </a:p>
          <a:p>
            <a:pPr marL="200025" indent="-200025">
              <a:spcAft>
                <a:spcPts val="600"/>
              </a:spcAft>
              <a:buFont typeface="Arial"/>
              <a:buChar char="•"/>
            </a:pPr>
            <a:r>
              <a:rPr lang="es-MX" sz="1400" dirty="0">
                <a:solidFill>
                  <a:srgbClr val="2A4A4E"/>
                </a:solidFill>
              </a:rPr>
              <a:t>Los híbridos y la realidad virtual logran las mayores ganancias.</a:t>
            </a:r>
          </a:p>
        </p:txBody>
      </p:sp>
      <p:sp>
        <p:nvSpPr>
          <p:cNvPr id="58" name="Card"/>
          <p:cNvSpPr/>
          <p:nvPr/>
        </p:nvSpPr>
        <p:spPr>
          <a:xfrm>
            <a:off x="8128000" y="2032000"/>
            <a:ext cx="3556000" cy="4064000"/>
          </a:xfrm>
          <a:prstGeom prst="roundRect">
            <a:avLst>
              <a:gd name="adj" fmla="val 5000"/>
            </a:avLst>
          </a:prstGeom>
          <a:solidFill>
            <a:srgbClr val="FFFFFF"/>
          </a:solidFill>
          <a:ln w="12700">
            <a:solidFill>
              <a:srgbClr val="DCEAE9"/>
            </a:solidFill>
          </a:ln>
        </p:spPr>
        <p:txBody>
          <a:bodyPr/>
          <a:lstStyle/>
          <a:p>
            <a:endParaRPr/>
          </a:p>
        </p:txBody>
      </p:sp>
      <p:sp>
        <p:nvSpPr>
          <p:cNvPr id="59" name="Head"/>
          <p:cNvSpPr/>
          <p:nvPr/>
        </p:nvSpPr>
        <p:spPr>
          <a:xfrm>
            <a:off x="8128000" y="2032000"/>
            <a:ext cx="3556000" cy="990600"/>
          </a:xfrm>
          <a:prstGeom prst="roundRect">
            <a:avLst>
              <a:gd name="adj" fmla="val 5000"/>
            </a:avLst>
          </a:prstGeom>
          <a:solidFill>
            <a:srgbClr val="1C6E96"/>
          </a:solidFill>
          <a:ln>
            <a:noFill/>
          </a:ln>
        </p:spPr>
        <p:txBody>
          <a:bodyPr anchor="ctr"/>
          <a:lstStyle/>
          <a:p>
            <a:pPr algn="ctr"/>
            <a:r>
              <a:rPr lang="es-MX" sz="1800" b="1" dirty="0">
                <a:solidFill>
                  <a:srgbClr val="FFFFFF"/>
                </a:solidFill>
              </a:rPr>
              <a:t>Actividades de la vida diaria</a:t>
            </a:r>
          </a:p>
          <a:p>
            <a:pPr algn="ctr"/>
            <a:r>
              <a:rPr lang="es-MX" sz="1300" i="1" dirty="0">
                <a:solidFill>
                  <a:srgbClr val="EAF6F3"/>
                </a:solidFill>
              </a:rPr>
              <a:t>MAL, FIM, Barthel</a:t>
            </a:r>
          </a:p>
        </p:txBody>
      </p:sp>
      <p:sp>
        <p:nvSpPr>
          <p:cNvPr id="60" name="Chip"/>
          <p:cNvSpPr/>
          <p:nvPr/>
        </p:nvSpPr>
        <p:spPr>
          <a:xfrm>
            <a:off x="8356600" y="3175000"/>
            <a:ext cx="3098800" cy="355600"/>
          </a:xfrm>
          <a:prstGeom prst="roundRect">
            <a:avLst>
              <a:gd name="adj" fmla="val 50000"/>
            </a:avLst>
          </a:prstGeom>
          <a:solidFill>
            <a:srgbClr val="B23B3B"/>
          </a:solidFill>
          <a:ln>
            <a:noFill/>
          </a:ln>
        </p:spPr>
        <p:txBody>
          <a:bodyPr anchor="ctr"/>
          <a:lstStyle/>
          <a:p>
            <a:pPr algn="ctr"/>
            <a:r>
              <a:rPr lang="es-MX" sz="1200" b="1" dirty="0">
                <a:solidFill>
                  <a:srgbClr val="FFFFFF"/>
                </a:solidFill>
              </a:rPr>
              <a:t>Evidencia más débil</a:t>
            </a:r>
          </a:p>
        </p:txBody>
      </p:sp>
      <p:sp>
        <p:nvSpPr>
          <p:cNvPr id="61" name="Body"/>
          <p:cNvSpPr/>
          <p:nvPr/>
        </p:nvSpPr>
        <p:spPr>
          <a:xfrm>
            <a:off x="8356600" y="3657600"/>
            <a:ext cx="3098800" cy="2260600"/>
          </a:xfrm>
          <a:prstGeom prst="rect">
            <a:avLst/>
          </a:prstGeom>
          <a:noFill/>
        </p:spPr>
        <p:txBody>
          <a:bodyPr wrap="square">
            <a:normAutofit/>
          </a:bodyPr>
          <a:lstStyle/>
          <a:p>
            <a:pPr marL="200025" indent="-200025">
              <a:spcAft>
                <a:spcPts val="600"/>
              </a:spcAft>
              <a:buFont typeface="Arial"/>
              <a:buChar char="•"/>
            </a:pPr>
            <a:r>
              <a:rPr lang="es-MX" sz="1400" dirty="0">
                <a:solidFill>
                  <a:srgbClr val="2A4A4E"/>
                </a:solidFill>
              </a:rPr>
              <a:t>Mejorar el movimiento no siempre se traduce en independencia real.</a:t>
            </a:r>
          </a:p>
          <a:p>
            <a:pPr marL="200025" indent="-200025">
              <a:spcAft>
                <a:spcPts val="600"/>
              </a:spcAft>
              <a:buFont typeface="Arial"/>
              <a:buChar char="•"/>
            </a:pPr>
            <a:r>
              <a:rPr lang="es-MX" sz="1400" dirty="0">
                <a:solidFill>
                  <a:srgbClr val="2A4A4E"/>
                </a:solidFill>
              </a:rPr>
              <a:t>Pocos estudios muestran un beneficio claro en tareas cotidianas.</a:t>
            </a:r>
          </a:p>
          <a:p>
            <a:pPr marL="200025" indent="-200025">
              <a:spcAft>
                <a:spcPts val="600"/>
              </a:spcAft>
              <a:buFont typeface="Arial"/>
              <a:buChar char="•"/>
            </a:pPr>
            <a:r>
              <a:rPr lang="es-MX" sz="1400" dirty="0">
                <a:solidFill>
                  <a:srgbClr val="2A4A4E"/>
                </a:solidFill>
              </a:rPr>
              <a:t>Es la mayor brecha pendiente por demostrar.</a:t>
            </a:r>
          </a:p>
        </p:txBody>
      </p:sp>
      <p:sp>
        <p:nvSpPr>
          <p:cNvPr id="5" name="CuadroTexto 4">
            <a:extLst>
              <a:ext uri="{FF2B5EF4-FFF2-40B4-BE49-F238E27FC236}">
                <a16:creationId xmlns:a16="http://schemas.microsoft.com/office/drawing/2014/main" id="{781E3CE3-A32E-A357-09E3-3D5ADECA34A6}"/>
              </a:ext>
            </a:extLst>
          </p:cNvPr>
          <p:cNvSpPr txBox="1"/>
          <p:nvPr/>
        </p:nvSpPr>
        <p:spPr>
          <a:xfrm>
            <a:off x="128586" y="228599"/>
            <a:ext cx="608014" cy="369332"/>
          </a:xfrm>
          <a:prstGeom prst="rect">
            <a:avLst/>
          </a:prstGeom>
          <a:noFill/>
        </p:spPr>
        <p:txBody>
          <a:bodyPr wrap="square" rtlCol="0">
            <a:spAutoFit/>
          </a:bodyPr>
          <a:lstStyle/>
          <a:p>
            <a:r>
              <a:rPr lang="es-ES_tradnl" dirty="0"/>
              <a:t>19</a:t>
            </a:r>
          </a:p>
        </p:txBody>
      </p:sp>
    </p:spTree>
    <p:extLst>
      <p:ext uri="{BB962C8B-B14F-4D97-AF65-F5344CB8AC3E}">
        <p14:creationId xmlns:p14="http://schemas.microsoft.com/office/powerpoint/2010/main" val="720198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E7D712-B36D-6D95-C85B-FF37EF80EC17}"/>
              </a:ext>
            </a:extLst>
          </p:cNvPr>
          <p:cNvSpPr>
            <a:spLocks noGrp="1"/>
          </p:cNvSpPr>
          <p:nvPr>
            <p:ph type="title"/>
          </p:nvPr>
        </p:nvSpPr>
        <p:spPr/>
        <p:txBody>
          <a:bodyPr/>
          <a:lstStyle/>
          <a:p>
            <a:r>
              <a:rPr lang="es-ES_tradnl" dirty="0"/>
              <a:t>Las brechas en la evidencia</a:t>
            </a:r>
          </a:p>
        </p:txBody>
      </p:sp>
      <p:sp>
        <p:nvSpPr>
          <p:cNvPr id="3" name="Marcador de contenido 2">
            <a:extLst>
              <a:ext uri="{FF2B5EF4-FFF2-40B4-BE49-F238E27FC236}">
                <a16:creationId xmlns:a16="http://schemas.microsoft.com/office/drawing/2014/main" id="{E2DC1437-9F29-15CB-9348-AE32A58C54B3}"/>
              </a:ext>
            </a:extLst>
          </p:cNvPr>
          <p:cNvSpPr>
            <a:spLocks noGrp="1"/>
          </p:cNvSpPr>
          <p:nvPr>
            <p:ph idx="1"/>
          </p:nvPr>
        </p:nvSpPr>
        <p:spPr/>
        <p:txBody>
          <a:bodyPr/>
          <a:lstStyle/>
          <a:p>
            <a:pPr>
              <a:buNone/>
            </a:pPr>
            <a:r>
              <a:rPr lang="es-MX" sz="1700" dirty="0">
                <a:solidFill>
                  <a:schemeClr val="accent1"/>
                </a:solidFill>
              </a:rPr>
              <a:t>La evidencia es prometedora, pero todavía insuficiente. Esto justifica seguir creando y evaluando tecnologías de asistencia:</a:t>
            </a:r>
          </a:p>
          <a:p>
            <a:pPr>
              <a:buNone/>
            </a:pPr>
            <a:endParaRPr lang="es-MX" sz="700" dirty="0"/>
          </a:p>
          <a:p>
            <a:pPr marL="457200" indent="-457200">
              <a:spcAft>
                <a:spcPts val="700"/>
              </a:spcAft>
              <a:buFont typeface="Arial"/>
              <a:buChar char="•"/>
            </a:pPr>
            <a:r>
              <a:rPr lang="es-MX" sz="1600" b="1" dirty="0"/>
              <a:t>Impacto en las AVD poco demostrado: </a:t>
            </a:r>
            <a:r>
              <a:rPr lang="es-MX" sz="1600" dirty="0"/>
              <a:t>la mayoría de los ensayos no muestra diferencia entre la TA y la terapia convencional.</a:t>
            </a:r>
          </a:p>
          <a:p>
            <a:pPr marL="457200" indent="-457200">
              <a:spcAft>
                <a:spcPts val="700"/>
              </a:spcAft>
              <a:buFont typeface="Arial"/>
              <a:buChar char="•"/>
            </a:pPr>
            <a:r>
              <a:rPr lang="es-MX" sz="1600" b="1" dirty="0"/>
              <a:t>Certeza GRADE muy baja a baja: </a:t>
            </a:r>
            <a:r>
              <a:rPr lang="es-MX" sz="1600" dirty="0"/>
              <a:t>imprecisión, riesgo de sesgo y posible sesgo de publicación.</a:t>
            </a:r>
          </a:p>
          <a:p>
            <a:pPr marL="457200" indent="-457200">
              <a:spcAft>
                <a:spcPts val="700"/>
              </a:spcAft>
              <a:buFont typeface="Arial"/>
              <a:buChar char="•"/>
            </a:pPr>
            <a:r>
              <a:rPr lang="es-MX" sz="1600" b="1" dirty="0"/>
              <a:t>Muestras pequeñas: </a:t>
            </a:r>
            <a:r>
              <a:rPr lang="es-MX" sz="1600" dirty="0"/>
              <a:t>la mayoría de los estudios tuvo menos de 30 participantes.</a:t>
            </a:r>
          </a:p>
          <a:p>
            <a:pPr marL="457200" indent="-457200">
              <a:buFont typeface="Arial"/>
              <a:buChar char="•"/>
            </a:pPr>
            <a:r>
              <a:rPr lang="es-MX" sz="1600" b="1" dirty="0"/>
              <a:t>Falta de estandarización: </a:t>
            </a:r>
            <a:r>
              <a:rPr lang="es-MX" sz="1600" dirty="0"/>
              <a:t>se necesitan desenlaces comunes, seguimiento a largo plazo y comparaciones directas entre tecnologías.</a:t>
            </a:r>
          </a:p>
        </p:txBody>
      </p:sp>
      <p:sp>
        <p:nvSpPr>
          <p:cNvPr id="7" name="CuadroTexto 6">
            <a:extLst>
              <a:ext uri="{FF2B5EF4-FFF2-40B4-BE49-F238E27FC236}">
                <a16:creationId xmlns:a16="http://schemas.microsoft.com/office/drawing/2014/main" id="{F445FAA0-1D70-674B-35F9-CCE381CE51D4}"/>
              </a:ext>
            </a:extLst>
          </p:cNvPr>
          <p:cNvSpPr txBox="1"/>
          <p:nvPr/>
        </p:nvSpPr>
        <p:spPr>
          <a:xfrm>
            <a:off x="128586" y="228599"/>
            <a:ext cx="528639" cy="369332"/>
          </a:xfrm>
          <a:prstGeom prst="rect">
            <a:avLst/>
          </a:prstGeom>
          <a:noFill/>
        </p:spPr>
        <p:txBody>
          <a:bodyPr wrap="square" rtlCol="0">
            <a:spAutoFit/>
          </a:bodyPr>
          <a:lstStyle/>
          <a:p>
            <a:r>
              <a:rPr lang="es-ES_tradnl" dirty="0"/>
              <a:t>20</a:t>
            </a:r>
          </a:p>
        </p:txBody>
      </p:sp>
    </p:spTree>
    <p:extLst>
      <p:ext uri="{BB962C8B-B14F-4D97-AF65-F5344CB8AC3E}">
        <p14:creationId xmlns:p14="http://schemas.microsoft.com/office/powerpoint/2010/main" val="1204912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E8C0A0-374A-2C5B-CC9B-FD8277F063E2}"/>
              </a:ext>
            </a:extLst>
          </p:cNvPr>
          <p:cNvSpPr>
            <a:spLocks noGrp="1"/>
          </p:cNvSpPr>
          <p:nvPr>
            <p:ph type="title"/>
          </p:nvPr>
        </p:nvSpPr>
        <p:spPr/>
        <p:txBody>
          <a:bodyPr/>
          <a:lstStyle/>
          <a:p>
            <a:r>
              <a:rPr lang="es-ES_tradnl" dirty="0"/>
              <a:t>Desafíos de diseño y biomecánica</a:t>
            </a:r>
          </a:p>
        </p:txBody>
      </p:sp>
      <p:sp>
        <p:nvSpPr>
          <p:cNvPr id="50" name="Card51"/>
          <p:cNvSpPr/>
          <p:nvPr/>
        </p:nvSpPr>
        <p:spPr>
          <a:xfrm>
            <a:off x="508000" y="2159000"/>
            <a:ext cx="3556000" cy="3683000"/>
          </a:xfrm>
          <a:prstGeom prst="roundRect">
            <a:avLst>
              <a:gd name="adj" fmla="val 6000"/>
            </a:avLst>
          </a:prstGeom>
          <a:solidFill>
            <a:srgbClr val="FFFFFF"/>
          </a:solidFill>
          <a:ln w="12700">
            <a:solidFill>
              <a:srgbClr val="DCEAE9"/>
            </a:solidFill>
          </a:ln>
        </p:spPr>
        <p:txBody>
          <a:bodyPr/>
          <a:lstStyle/>
          <a:p>
            <a:endParaRPr/>
          </a:p>
        </p:txBody>
      </p:sp>
      <p:sp>
        <p:nvSpPr>
          <p:cNvPr id="51" name="Head52"/>
          <p:cNvSpPr/>
          <p:nvPr/>
        </p:nvSpPr>
        <p:spPr>
          <a:xfrm>
            <a:off x="508000" y="2159000"/>
            <a:ext cx="3556000" cy="889000"/>
          </a:xfrm>
          <a:prstGeom prst="roundRect">
            <a:avLst>
              <a:gd name="adj" fmla="val 6000"/>
            </a:avLst>
          </a:prstGeom>
          <a:solidFill>
            <a:srgbClr val="1F7A8C"/>
          </a:solidFill>
          <a:ln>
            <a:noFill/>
          </a:ln>
        </p:spPr>
        <p:txBody>
          <a:bodyPr anchor="ctr"/>
          <a:lstStyle/>
          <a:p>
            <a:pPr algn="ctr"/>
            <a:r>
              <a:rPr lang="es-MX" sz="2000" b="1" dirty="0">
                <a:solidFill>
                  <a:srgbClr val="FFFFFF"/>
                </a:solidFill>
              </a:rPr>
              <a:t>Fabricación</a:t>
            </a:r>
          </a:p>
        </p:txBody>
      </p:sp>
      <p:sp>
        <p:nvSpPr>
          <p:cNvPr id="52" name="Body53"/>
          <p:cNvSpPr/>
          <p:nvPr/>
        </p:nvSpPr>
        <p:spPr>
          <a:xfrm>
            <a:off x="736600" y="3352800"/>
            <a:ext cx="3098800" cy="2286000"/>
          </a:xfrm>
          <a:prstGeom prst="rect">
            <a:avLst/>
          </a:prstGeom>
          <a:noFill/>
        </p:spPr>
        <p:txBody>
          <a:bodyPr wrap="square" anchor="ctr">
            <a:normAutofit/>
          </a:bodyPr>
          <a:lstStyle/>
          <a:p>
            <a:pPr algn="ctr"/>
            <a:r>
              <a:rPr lang="es-MX" sz="1500" dirty="0">
                <a:solidFill>
                  <a:srgbClr val="2A4A4E"/>
                </a:solidFill>
              </a:rPr>
              <a:t>Uso de polímeros y manufactura aditiva (impresión 3D) para crear piezas ligeras, de bajo costo y fácilmente personalizables.</a:t>
            </a:r>
          </a:p>
        </p:txBody>
      </p:sp>
      <p:sp>
        <p:nvSpPr>
          <p:cNvPr id="53" name="Card54"/>
          <p:cNvSpPr/>
          <p:nvPr/>
        </p:nvSpPr>
        <p:spPr>
          <a:xfrm>
            <a:off x="4318000" y="2159000"/>
            <a:ext cx="3556000" cy="3683000"/>
          </a:xfrm>
          <a:prstGeom prst="roundRect">
            <a:avLst>
              <a:gd name="adj" fmla="val 6000"/>
            </a:avLst>
          </a:prstGeom>
          <a:solidFill>
            <a:srgbClr val="FFFFFF"/>
          </a:solidFill>
          <a:ln w="12700">
            <a:solidFill>
              <a:srgbClr val="DCEAE9"/>
            </a:solidFill>
          </a:ln>
        </p:spPr>
        <p:txBody>
          <a:bodyPr/>
          <a:lstStyle/>
          <a:p>
            <a:endParaRPr/>
          </a:p>
        </p:txBody>
      </p:sp>
      <p:sp>
        <p:nvSpPr>
          <p:cNvPr id="54" name="Head55"/>
          <p:cNvSpPr/>
          <p:nvPr/>
        </p:nvSpPr>
        <p:spPr>
          <a:xfrm>
            <a:off x="4318000" y="2159000"/>
            <a:ext cx="3556000" cy="889000"/>
          </a:xfrm>
          <a:prstGeom prst="roundRect">
            <a:avLst>
              <a:gd name="adj" fmla="val 6000"/>
            </a:avLst>
          </a:prstGeom>
          <a:solidFill>
            <a:srgbClr val="1C6E96"/>
          </a:solidFill>
          <a:ln>
            <a:noFill/>
          </a:ln>
        </p:spPr>
        <p:txBody>
          <a:bodyPr anchor="ctr"/>
          <a:lstStyle/>
          <a:p>
            <a:pPr algn="ctr"/>
            <a:r>
              <a:rPr lang="es-MX" sz="2000" b="1" dirty="0">
                <a:solidFill>
                  <a:srgbClr val="FFFFFF"/>
                </a:solidFill>
              </a:rPr>
              <a:t>Tolerancia tisular</a:t>
            </a:r>
          </a:p>
        </p:txBody>
      </p:sp>
      <p:sp>
        <p:nvSpPr>
          <p:cNvPr id="55" name="Body56"/>
          <p:cNvSpPr/>
          <p:nvPr/>
        </p:nvSpPr>
        <p:spPr>
          <a:xfrm>
            <a:off x="4546600" y="3352800"/>
            <a:ext cx="3098800" cy="2286000"/>
          </a:xfrm>
          <a:prstGeom prst="rect">
            <a:avLst/>
          </a:prstGeom>
          <a:noFill/>
        </p:spPr>
        <p:txBody>
          <a:bodyPr wrap="square" anchor="ctr">
            <a:normAutofit/>
          </a:bodyPr>
          <a:lstStyle/>
          <a:p>
            <a:pPr algn="ctr"/>
            <a:r>
              <a:rPr lang="es-MX" sz="1500" dirty="0">
                <a:solidFill>
                  <a:srgbClr val="2A4A4E"/>
                </a:solidFill>
              </a:rPr>
              <a:t>Distribución precisa de las presiones mecánicas para evitar úlceras por fricción y daño a la piel del usuario.</a:t>
            </a:r>
          </a:p>
        </p:txBody>
      </p:sp>
      <p:sp>
        <p:nvSpPr>
          <p:cNvPr id="56" name="Card57"/>
          <p:cNvSpPr/>
          <p:nvPr/>
        </p:nvSpPr>
        <p:spPr>
          <a:xfrm>
            <a:off x="8128000" y="2159000"/>
            <a:ext cx="3556000" cy="3683000"/>
          </a:xfrm>
          <a:prstGeom prst="roundRect">
            <a:avLst>
              <a:gd name="adj" fmla="val 6000"/>
            </a:avLst>
          </a:prstGeom>
          <a:solidFill>
            <a:srgbClr val="FFFFFF"/>
          </a:solidFill>
          <a:ln w="12700">
            <a:solidFill>
              <a:srgbClr val="DCEAE9"/>
            </a:solidFill>
          </a:ln>
        </p:spPr>
        <p:txBody>
          <a:bodyPr/>
          <a:lstStyle/>
          <a:p>
            <a:endParaRPr/>
          </a:p>
        </p:txBody>
      </p:sp>
      <p:sp>
        <p:nvSpPr>
          <p:cNvPr id="57" name="Head58"/>
          <p:cNvSpPr/>
          <p:nvPr/>
        </p:nvSpPr>
        <p:spPr>
          <a:xfrm>
            <a:off x="8128000" y="2159000"/>
            <a:ext cx="3556000" cy="889000"/>
          </a:xfrm>
          <a:prstGeom prst="roundRect">
            <a:avLst>
              <a:gd name="adj" fmla="val 6000"/>
            </a:avLst>
          </a:prstGeom>
          <a:solidFill>
            <a:srgbClr val="1C7A57"/>
          </a:solidFill>
          <a:ln>
            <a:noFill/>
          </a:ln>
        </p:spPr>
        <p:txBody>
          <a:bodyPr anchor="ctr"/>
          <a:lstStyle/>
          <a:p>
            <a:pPr algn="ctr"/>
            <a:r>
              <a:rPr lang="es-MX" sz="2000" b="1" dirty="0">
                <a:solidFill>
                  <a:srgbClr val="FFFFFF"/>
                </a:solidFill>
              </a:rPr>
              <a:t>Usabilidad práctica</a:t>
            </a:r>
          </a:p>
        </p:txBody>
      </p:sp>
      <p:sp>
        <p:nvSpPr>
          <p:cNvPr id="58" name="Body59"/>
          <p:cNvSpPr/>
          <p:nvPr/>
        </p:nvSpPr>
        <p:spPr>
          <a:xfrm>
            <a:off x="8356600" y="3352800"/>
            <a:ext cx="3098800" cy="2286000"/>
          </a:xfrm>
          <a:prstGeom prst="rect">
            <a:avLst/>
          </a:prstGeom>
          <a:noFill/>
        </p:spPr>
        <p:txBody>
          <a:bodyPr wrap="square" anchor="ctr">
            <a:normAutofit/>
          </a:bodyPr>
          <a:lstStyle/>
          <a:p>
            <a:pPr algn="ctr"/>
            <a:r>
              <a:rPr lang="es-MX" sz="1500" dirty="0">
                <a:solidFill>
                  <a:srgbClr val="2A4A4E"/>
                </a:solidFill>
              </a:rPr>
              <a:t>Diseño centrado en el usuario con colocación y retiro fáciles, crucial para la adherencia al tratamiento.</a:t>
            </a:r>
          </a:p>
        </p:txBody>
      </p:sp>
      <p:sp>
        <p:nvSpPr>
          <p:cNvPr id="6" name="CuadroTexto 5">
            <a:extLst>
              <a:ext uri="{FF2B5EF4-FFF2-40B4-BE49-F238E27FC236}">
                <a16:creationId xmlns:a16="http://schemas.microsoft.com/office/drawing/2014/main" id="{8B1A25D2-7D8C-4AA2-4FBF-4FD1ABB9582A}"/>
              </a:ext>
            </a:extLst>
          </p:cNvPr>
          <p:cNvSpPr txBox="1"/>
          <p:nvPr/>
        </p:nvSpPr>
        <p:spPr>
          <a:xfrm>
            <a:off x="128586" y="228599"/>
            <a:ext cx="500064" cy="369332"/>
          </a:xfrm>
          <a:prstGeom prst="rect">
            <a:avLst/>
          </a:prstGeom>
          <a:noFill/>
        </p:spPr>
        <p:txBody>
          <a:bodyPr wrap="square" rtlCol="0">
            <a:spAutoFit/>
          </a:bodyPr>
          <a:lstStyle/>
          <a:p>
            <a:r>
              <a:rPr lang="es-ES_tradnl" dirty="0"/>
              <a:t>21</a:t>
            </a:r>
          </a:p>
        </p:txBody>
      </p:sp>
    </p:spTree>
    <p:extLst>
      <p:ext uri="{BB962C8B-B14F-4D97-AF65-F5344CB8AC3E}">
        <p14:creationId xmlns:p14="http://schemas.microsoft.com/office/powerpoint/2010/main" val="4066406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D5B547-2002-734D-0418-C932D63E18D6}"/>
              </a:ext>
            </a:extLst>
          </p:cNvPr>
          <p:cNvSpPr>
            <a:spLocks noGrp="1"/>
          </p:cNvSpPr>
          <p:nvPr>
            <p:ph type="title"/>
          </p:nvPr>
        </p:nvSpPr>
        <p:spPr/>
        <p:txBody>
          <a:bodyPr/>
          <a:lstStyle/>
          <a:p>
            <a:r>
              <a:rPr lang="es-ES_tradnl" dirty="0"/>
              <a:t>Barreras de acceso</a:t>
            </a:r>
          </a:p>
        </p:txBody>
      </p:sp>
      <p:sp>
        <p:nvSpPr>
          <p:cNvPr id="3" name="Marcador de contenido 2">
            <a:extLst>
              <a:ext uri="{FF2B5EF4-FFF2-40B4-BE49-F238E27FC236}">
                <a16:creationId xmlns:a16="http://schemas.microsoft.com/office/drawing/2014/main" id="{3018B71E-C272-5CE2-746B-2AE6F5D630AD}"/>
              </a:ext>
            </a:extLst>
          </p:cNvPr>
          <p:cNvSpPr>
            <a:spLocks noGrp="1"/>
          </p:cNvSpPr>
          <p:nvPr>
            <p:ph idx="1"/>
          </p:nvPr>
        </p:nvSpPr>
        <p:spPr/>
        <p:txBody>
          <a:bodyPr/>
          <a:lstStyle/>
          <a:p>
            <a:pPr>
              <a:lnSpc>
                <a:spcPct val="150000"/>
              </a:lnSpc>
              <a:spcAft>
                <a:spcPts val="400"/>
              </a:spcAft>
              <a:buNone/>
            </a:pPr>
            <a:r>
              <a:rPr lang="es-MX" sz="1700" dirty="0">
                <a:solidFill>
                  <a:schemeClr val="accent1"/>
                </a:solidFill>
              </a:rPr>
              <a:t>A pesar de su valor, muchas personas no acceden a las tecnologías de asistencia que necesitan:</a:t>
            </a:r>
          </a:p>
          <a:p>
            <a:pPr marL="457200" indent="-457200">
              <a:lnSpc>
                <a:spcPct val="150000"/>
              </a:lnSpc>
              <a:spcAft>
                <a:spcPts val="600"/>
              </a:spcAft>
              <a:buFont typeface="Arial"/>
              <a:buChar char="•"/>
            </a:pPr>
            <a:r>
              <a:rPr lang="es-MX" sz="1700" b="1" dirty="0"/>
              <a:t>Costos elevados: </a:t>
            </a:r>
            <a:r>
              <a:rPr lang="es-MX" sz="1700" dirty="0"/>
              <a:t>la importación de componentes eleva el precio final y deja fuera a las poblaciones más vulnerables.</a:t>
            </a:r>
          </a:p>
          <a:p>
            <a:pPr marL="457200" indent="-457200">
              <a:lnSpc>
                <a:spcPct val="150000"/>
              </a:lnSpc>
              <a:spcAft>
                <a:spcPts val="600"/>
              </a:spcAft>
              <a:buFont typeface="Arial"/>
              <a:buChar char="•"/>
            </a:pPr>
            <a:r>
              <a:rPr lang="es-MX" sz="1700" b="1" dirty="0"/>
              <a:t>Escasez de especialistas: </a:t>
            </a:r>
            <a:r>
              <a:rPr lang="es-MX" sz="1700" dirty="0"/>
              <a:t>falta crónica de técnicos ortesistas, protesistas e ingenieros biomédicos con formación clínica.</a:t>
            </a:r>
          </a:p>
          <a:p>
            <a:pPr marL="457200" indent="-457200">
              <a:lnSpc>
                <a:spcPct val="150000"/>
              </a:lnSpc>
              <a:spcAft>
                <a:spcPts val="600"/>
              </a:spcAft>
              <a:buFont typeface="Arial"/>
              <a:buChar char="•"/>
            </a:pPr>
            <a:r>
              <a:rPr lang="es-MX" sz="1700" b="1" dirty="0"/>
              <a:t>Centralización de servicios: </a:t>
            </a:r>
            <a:r>
              <a:rPr lang="es-MX" sz="1700" dirty="0"/>
              <a:t>las clínicas y talleres se concentran en zonas urbanas, limitando el alcance en comunidades rurales.</a:t>
            </a:r>
          </a:p>
        </p:txBody>
      </p:sp>
      <p:sp>
        <p:nvSpPr>
          <p:cNvPr id="7" name="CuadroTexto 6">
            <a:extLst>
              <a:ext uri="{FF2B5EF4-FFF2-40B4-BE49-F238E27FC236}">
                <a16:creationId xmlns:a16="http://schemas.microsoft.com/office/drawing/2014/main" id="{5903D507-F229-F007-6D34-50B1EA5E7B0A}"/>
              </a:ext>
            </a:extLst>
          </p:cNvPr>
          <p:cNvSpPr txBox="1"/>
          <p:nvPr/>
        </p:nvSpPr>
        <p:spPr>
          <a:xfrm>
            <a:off x="128586" y="228599"/>
            <a:ext cx="600077" cy="369332"/>
          </a:xfrm>
          <a:prstGeom prst="rect">
            <a:avLst/>
          </a:prstGeom>
          <a:noFill/>
        </p:spPr>
        <p:txBody>
          <a:bodyPr wrap="square" rtlCol="0">
            <a:spAutoFit/>
          </a:bodyPr>
          <a:lstStyle/>
          <a:p>
            <a:r>
              <a:rPr lang="es-ES_tradnl" dirty="0"/>
              <a:t>22</a:t>
            </a:r>
          </a:p>
        </p:txBody>
      </p:sp>
    </p:spTree>
    <p:extLst>
      <p:ext uri="{BB962C8B-B14F-4D97-AF65-F5344CB8AC3E}">
        <p14:creationId xmlns:p14="http://schemas.microsoft.com/office/powerpoint/2010/main" val="2991194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3C3E39-2BC3-5D28-EB71-20D853C4F138}"/>
              </a:ext>
            </a:extLst>
          </p:cNvPr>
          <p:cNvSpPr>
            <a:spLocks noGrp="1"/>
          </p:cNvSpPr>
          <p:nvPr>
            <p:ph type="title"/>
          </p:nvPr>
        </p:nvSpPr>
        <p:spPr/>
        <p:txBody>
          <a:bodyPr/>
          <a:lstStyle/>
          <a:p>
            <a:r>
              <a:rPr lang="es-ES_tradnl" dirty="0"/>
              <a:t>El camino a seguir: marco GATE de la OMS</a:t>
            </a:r>
          </a:p>
        </p:txBody>
      </p:sp>
      <p:sp>
        <p:nvSpPr>
          <p:cNvPr id="49" name="Intro"/>
          <p:cNvSpPr/>
          <p:nvPr/>
        </p:nvSpPr>
        <p:spPr>
          <a:xfrm>
            <a:off x="508000" y="1589088"/>
            <a:ext cx="11176000" cy="431800"/>
          </a:xfrm>
          <a:prstGeom prst="rect">
            <a:avLst/>
          </a:prstGeom>
          <a:noFill/>
        </p:spPr>
        <p:txBody>
          <a:bodyPr/>
          <a:lstStyle/>
          <a:p>
            <a:r>
              <a:rPr lang="es-MX" sz="2000" dirty="0">
                <a:solidFill>
                  <a:srgbClr val="2A4A4E"/>
                </a:solidFill>
              </a:rPr>
              <a:t>La OMS propone el marco </a:t>
            </a:r>
            <a:r>
              <a:rPr lang="es-MX" sz="2000" b="1" dirty="0">
                <a:solidFill>
                  <a:srgbClr val="1F7A8C"/>
                </a:solidFill>
              </a:rPr>
              <a:t>GATE (5P)</a:t>
            </a:r>
            <a:r>
              <a:rPr lang="es-MX" sz="2000" dirty="0">
                <a:solidFill>
                  <a:srgbClr val="2A4A4E"/>
                </a:solidFill>
              </a:rPr>
              <a:t> para fortalecer el acceso equitativo a la tecnología de asistencia:</a:t>
            </a:r>
          </a:p>
        </p:txBody>
      </p:sp>
      <p:sp>
        <p:nvSpPr>
          <p:cNvPr id="60" name="PPersonas"/>
          <p:cNvSpPr/>
          <p:nvPr/>
        </p:nvSpPr>
        <p:spPr>
          <a:xfrm>
            <a:off x="477371" y="2814727"/>
            <a:ext cx="2108200" cy="2413000"/>
          </a:xfrm>
          <a:prstGeom prst="roundRect">
            <a:avLst>
              <a:gd name="adj" fmla="val 8000"/>
            </a:avLst>
          </a:prstGeom>
          <a:noFill/>
          <a:ln>
            <a:noFill/>
          </a:ln>
        </p:spPr>
        <p:txBody>
          <a:bodyPr lIns="73152" tIns="73152" rIns="73152" bIns="73152" anchor="ctr">
            <a:normAutofit/>
          </a:bodyPr>
          <a:lstStyle/>
          <a:p>
            <a:pPr algn="ctr"/>
            <a:r>
              <a:rPr lang="es-MX" b="1" dirty="0">
                <a:solidFill>
                  <a:schemeClr val="accent5">
                    <a:lumMod val="75000"/>
                  </a:schemeClr>
                </a:solidFill>
              </a:rPr>
              <a:t>Personas</a:t>
            </a:r>
          </a:p>
          <a:p>
            <a:pPr algn="ctr">
              <a:spcBef>
                <a:spcPts val="600"/>
              </a:spcBef>
            </a:pPr>
            <a:r>
              <a:rPr lang="es-MX" dirty="0">
                <a:solidFill>
                  <a:schemeClr val="accent5">
                    <a:lumMod val="75000"/>
                  </a:schemeClr>
                </a:solidFill>
              </a:rPr>
              <a:t>En el centro de todo el sistema</a:t>
            </a:r>
          </a:p>
        </p:txBody>
      </p:sp>
      <p:sp>
        <p:nvSpPr>
          <p:cNvPr id="61" name="PPolíticas"/>
          <p:cNvSpPr/>
          <p:nvPr/>
        </p:nvSpPr>
        <p:spPr>
          <a:xfrm>
            <a:off x="2749550" y="3875645"/>
            <a:ext cx="2108200" cy="1219200"/>
          </a:xfrm>
          <a:prstGeom prst="roundRect">
            <a:avLst>
              <a:gd name="adj" fmla="val 8000"/>
            </a:avLst>
          </a:prstGeom>
          <a:noFill/>
          <a:ln>
            <a:noFill/>
          </a:ln>
        </p:spPr>
        <p:txBody>
          <a:bodyPr lIns="73152" tIns="73152" rIns="73152" bIns="73152" anchor="ctr">
            <a:noAutofit/>
          </a:bodyPr>
          <a:lstStyle/>
          <a:p>
            <a:pPr algn="ctr"/>
            <a:r>
              <a:rPr lang="es-MX" b="1" dirty="0">
                <a:solidFill>
                  <a:schemeClr val="accent5">
                    <a:lumMod val="75000"/>
                  </a:schemeClr>
                </a:solidFill>
              </a:rPr>
              <a:t>Políticas</a:t>
            </a:r>
          </a:p>
          <a:p>
            <a:pPr algn="ctr">
              <a:spcBef>
                <a:spcPts val="600"/>
              </a:spcBef>
            </a:pPr>
            <a:r>
              <a:rPr lang="es-MX" dirty="0">
                <a:solidFill>
                  <a:schemeClr val="accent5">
                    <a:lumMod val="75000"/>
                  </a:schemeClr>
                </a:solidFill>
              </a:rPr>
              <a:t>Marcos y financiamiento públicos</a:t>
            </a:r>
          </a:p>
        </p:txBody>
      </p:sp>
      <p:sp>
        <p:nvSpPr>
          <p:cNvPr id="62" name="PProductos"/>
          <p:cNvSpPr/>
          <p:nvPr/>
        </p:nvSpPr>
        <p:spPr>
          <a:xfrm>
            <a:off x="5029200" y="3501186"/>
            <a:ext cx="2108200" cy="2031787"/>
          </a:xfrm>
          <a:prstGeom prst="roundRect">
            <a:avLst>
              <a:gd name="adj" fmla="val 8000"/>
            </a:avLst>
          </a:prstGeom>
          <a:noFill/>
          <a:ln>
            <a:noFill/>
          </a:ln>
        </p:spPr>
        <p:txBody>
          <a:bodyPr lIns="73152" tIns="73152" rIns="73152" bIns="73152" anchor="ctr">
            <a:normAutofit/>
          </a:bodyPr>
          <a:lstStyle/>
          <a:p>
            <a:pPr algn="ctr"/>
            <a:r>
              <a:rPr lang="es-MX" b="1" dirty="0">
                <a:solidFill>
                  <a:schemeClr val="accent5">
                    <a:lumMod val="75000"/>
                  </a:schemeClr>
                </a:solidFill>
              </a:rPr>
              <a:t>Productos</a:t>
            </a:r>
          </a:p>
          <a:p>
            <a:pPr algn="ctr">
              <a:spcBef>
                <a:spcPts val="600"/>
              </a:spcBef>
            </a:pPr>
            <a:r>
              <a:rPr lang="es-MX" dirty="0">
                <a:solidFill>
                  <a:schemeClr val="accent5">
                    <a:lumMod val="75000"/>
                  </a:schemeClr>
                </a:solidFill>
              </a:rPr>
              <a:t>Seguros, eficaces y asequibles</a:t>
            </a:r>
          </a:p>
        </p:txBody>
      </p:sp>
      <p:sp>
        <p:nvSpPr>
          <p:cNvPr id="63" name="PProvisión"/>
          <p:cNvSpPr/>
          <p:nvPr/>
        </p:nvSpPr>
        <p:spPr>
          <a:xfrm>
            <a:off x="7113273" y="4021227"/>
            <a:ext cx="2407653" cy="1124040"/>
          </a:xfrm>
          <a:prstGeom prst="roundRect">
            <a:avLst>
              <a:gd name="adj" fmla="val 8000"/>
            </a:avLst>
          </a:prstGeom>
          <a:noFill/>
          <a:ln>
            <a:noFill/>
          </a:ln>
        </p:spPr>
        <p:txBody>
          <a:bodyPr lIns="73152" tIns="73152" rIns="73152" bIns="73152" anchor="ctr">
            <a:noAutofit/>
          </a:bodyPr>
          <a:lstStyle/>
          <a:p>
            <a:pPr algn="ctr"/>
            <a:r>
              <a:rPr lang="es-MX" b="1" dirty="0">
                <a:solidFill>
                  <a:schemeClr val="accent5">
                    <a:lumMod val="75000"/>
                  </a:schemeClr>
                </a:solidFill>
              </a:rPr>
              <a:t>Provisión</a:t>
            </a:r>
          </a:p>
          <a:p>
            <a:pPr algn="ctr">
              <a:spcBef>
                <a:spcPts val="600"/>
              </a:spcBef>
            </a:pPr>
            <a:r>
              <a:rPr lang="es-MX" dirty="0">
                <a:solidFill>
                  <a:schemeClr val="accent5">
                    <a:lumMod val="75000"/>
                  </a:schemeClr>
                </a:solidFill>
              </a:rPr>
              <a:t>Servicios de entrega y seguimiento</a:t>
            </a:r>
          </a:p>
        </p:txBody>
      </p:sp>
      <p:sp>
        <p:nvSpPr>
          <p:cNvPr id="64" name="PPersonal"/>
          <p:cNvSpPr/>
          <p:nvPr/>
        </p:nvSpPr>
        <p:spPr>
          <a:xfrm>
            <a:off x="9496799" y="4092647"/>
            <a:ext cx="2108200" cy="679116"/>
          </a:xfrm>
          <a:prstGeom prst="roundRect">
            <a:avLst>
              <a:gd name="adj" fmla="val 8000"/>
            </a:avLst>
          </a:prstGeom>
          <a:noFill/>
          <a:ln>
            <a:noFill/>
          </a:ln>
        </p:spPr>
        <p:txBody>
          <a:bodyPr lIns="73152" tIns="73152" rIns="73152" bIns="73152" anchor="ctr">
            <a:noAutofit/>
          </a:bodyPr>
          <a:lstStyle/>
          <a:p>
            <a:pPr algn="ctr"/>
            <a:r>
              <a:rPr lang="es-MX" sz="1900" b="1" dirty="0">
                <a:solidFill>
                  <a:schemeClr val="accent5">
                    <a:lumMod val="75000"/>
                  </a:schemeClr>
                </a:solidFill>
              </a:rPr>
              <a:t>Personal</a:t>
            </a:r>
          </a:p>
          <a:p>
            <a:pPr algn="ctr">
              <a:spcBef>
                <a:spcPts val="600"/>
              </a:spcBef>
            </a:pPr>
            <a:r>
              <a:rPr lang="es-MX" sz="1900" dirty="0">
                <a:solidFill>
                  <a:schemeClr val="accent5">
                    <a:lumMod val="75000"/>
                  </a:schemeClr>
                </a:solidFill>
              </a:rPr>
              <a:t>Personal capacitado y suficiente</a:t>
            </a:r>
          </a:p>
        </p:txBody>
      </p:sp>
      <p:sp>
        <p:nvSpPr>
          <p:cNvPr id="80" name="Note"/>
          <p:cNvSpPr/>
          <p:nvPr/>
        </p:nvSpPr>
        <p:spPr>
          <a:xfrm>
            <a:off x="508000" y="5130800"/>
            <a:ext cx="11176000" cy="1219200"/>
          </a:xfrm>
          <a:prstGeom prst="roundRect">
            <a:avLst>
              <a:gd name="adj" fmla="val 8000"/>
            </a:avLst>
          </a:prstGeom>
          <a:solidFill>
            <a:srgbClr val="EAF2F1"/>
          </a:solidFill>
          <a:ln>
            <a:noFill/>
          </a:ln>
        </p:spPr>
        <p:txBody>
          <a:bodyPr lIns="137160" rIns="137160" anchor="ctr"/>
          <a:lstStyle/>
          <a:p>
            <a:pPr>
              <a:spcAft>
                <a:spcPts val="300"/>
              </a:spcAft>
            </a:pPr>
            <a:r>
              <a:rPr lang="es-MX" dirty="0">
                <a:solidFill>
                  <a:srgbClr val="14323B"/>
                </a:solidFill>
              </a:rPr>
              <a:t>Mejorar el acceso en todos los sectores, garantizar productos seguros y asequibles, fortalecer al personal e involucrar a usuarios y familias.</a:t>
            </a:r>
          </a:p>
        </p:txBody>
      </p:sp>
      <p:sp>
        <p:nvSpPr>
          <p:cNvPr id="6" name="CuadroTexto 5">
            <a:extLst>
              <a:ext uri="{FF2B5EF4-FFF2-40B4-BE49-F238E27FC236}">
                <a16:creationId xmlns:a16="http://schemas.microsoft.com/office/drawing/2014/main" id="{AF1C5D36-06E8-4977-027C-3A311E860B0B}"/>
              </a:ext>
            </a:extLst>
          </p:cNvPr>
          <p:cNvSpPr txBox="1"/>
          <p:nvPr/>
        </p:nvSpPr>
        <p:spPr>
          <a:xfrm>
            <a:off x="128586" y="228599"/>
            <a:ext cx="600077" cy="369332"/>
          </a:xfrm>
          <a:prstGeom prst="rect">
            <a:avLst/>
          </a:prstGeom>
          <a:noFill/>
        </p:spPr>
        <p:txBody>
          <a:bodyPr wrap="square" rtlCol="0">
            <a:spAutoFit/>
          </a:bodyPr>
          <a:lstStyle/>
          <a:p>
            <a:r>
              <a:rPr lang="es-ES_tradnl" dirty="0"/>
              <a:t>23</a:t>
            </a:r>
          </a:p>
        </p:txBody>
      </p:sp>
      <p:pic>
        <p:nvPicPr>
          <p:cNvPr id="8" name="Imagen 7" descr="Instituido el Día Nacional de la Convención de los Derechos de las ...">
            <a:extLst>
              <a:ext uri="{FF2B5EF4-FFF2-40B4-BE49-F238E27FC236}">
                <a16:creationId xmlns:a16="http://schemas.microsoft.com/office/drawing/2014/main" id="{0193574D-9711-FA4B-FD45-914699B3C82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38070" y="2298700"/>
            <a:ext cx="2082800" cy="1130300"/>
          </a:xfrm>
          <a:prstGeom prst="rect">
            <a:avLst/>
          </a:prstGeom>
        </p:spPr>
      </p:pic>
      <p:pic>
        <p:nvPicPr>
          <p:cNvPr id="12" name="Imagen 11">
            <a:extLst>
              <a:ext uri="{FF2B5EF4-FFF2-40B4-BE49-F238E27FC236}">
                <a16:creationId xmlns:a16="http://schemas.microsoft.com/office/drawing/2014/main" id="{D342839E-733A-4BBA-6DBC-66C3496A2288}"/>
              </a:ext>
            </a:extLst>
          </p:cNvPr>
          <p:cNvPicPr>
            <a:picLocks noChangeAspect="1"/>
          </p:cNvPicPr>
          <p:nvPr/>
        </p:nvPicPr>
        <p:blipFill>
          <a:blip r:embed="rId5"/>
          <a:stretch>
            <a:fillRect/>
          </a:stretch>
        </p:blipFill>
        <p:spPr>
          <a:xfrm>
            <a:off x="2918198" y="2262745"/>
            <a:ext cx="1751853" cy="1625600"/>
          </a:xfrm>
          <a:prstGeom prst="rect">
            <a:avLst/>
          </a:prstGeom>
        </p:spPr>
      </p:pic>
      <p:pic>
        <p:nvPicPr>
          <p:cNvPr id="13" name="Imagen 12">
            <a:extLst>
              <a:ext uri="{FF2B5EF4-FFF2-40B4-BE49-F238E27FC236}">
                <a16:creationId xmlns:a16="http://schemas.microsoft.com/office/drawing/2014/main" id="{438FD290-5824-B841-991D-FF283F7EBF5A}"/>
              </a:ext>
            </a:extLst>
          </p:cNvPr>
          <p:cNvPicPr>
            <a:picLocks noChangeAspect="1"/>
          </p:cNvPicPr>
          <p:nvPr/>
        </p:nvPicPr>
        <p:blipFill>
          <a:blip r:embed="rId6"/>
          <a:stretch>
            <a:fillRect/>
          </a:stretch>
        </p:blipFill>
        <p:spPr>
          <a:xfrm>
            <a:off x="5216899" y="2212472"/>
            <a:ext cx="1603208" cy="1698922"/>
          </a:xfrm>
          <a:prstGeom prst="rect">
            <a:avLst/>
          </a:prstGeom>
        </p:spPr>
      </p:pic>
      <p:pic>
        <p:nvPicPr>
          <p:cNvPr id="14" name="Imagen 13">
            <a:extLst>
              <a:ext uri="{FF2B5EF4-FFF2-40B4-BE49-F238E27FC236}">
                <a16:creationId xmlns:a16="http://schemas.microsoft.com/office/drawing/2014/main" id="{D7509C3F-9D31-9737-CD57-1F07996CDF70}"/>
              </a:ext>
            </a:extLst>
          </p:cNvPr>
          <p:cNvPicPr>
            <a:picLocks noChangeAspect="1"/>
          </p:cNvPicPr>
          <p:nvPr/>
        </p:nvPicPr>
        <p:blipFill>
          <a:blip r:embed="rId7"/>
          <a:stretch>
            <a:fillRect/>
          </a:stretch>
        </p:blipFill>
        <p:spPr>
          <a:xfrm>
            <a:off x="7325099" y="2260600"/>
            <a:ext cx="1984001" cy="1821439"/>
          </a:xfrm>
          <a:prstGeom prst="rect">
            <a:avLst/>
          </a:prstGeom>
        </p:spPr>
      </p:pic>
      <p:pic>
        <p:nvPicPr>
          <p:cNvPr id="15" name="Imagen 14">
            <a:extLst>
              <a:ext uri="{FF2B5EF4-FFF2-40B4-BE49-F238E27FC236}">
                <a16:creationId xmlns:a16="http://schemas.microsoft.com/office/drawing/2014/main" id="{27F8D81D-CF86-CCC6-50C7-FE7DA9B45AD8}"/>
              </a:ext>
            </a:extLst>
          </p:cNvPr>
          <p:cNvPicPr>
            <a:picLocks noChangeAspect="1"/>
          </p:cNvPicPr>
          <p:nvPr/>
        </p:nvPicPr>
        <p:blipFill>
          <a:blip r:embed="rId8"/>
          <a:stretch>
            <a:fillRect/>
          </a:stretch>
        </p:blipFill>
        <p:spPr>
          <a:xfrm>
            <a:off x="9853843" y="2294036"/>
            <a:ext cx="1830157" cy="1439575"/>
          </a:xfrm>
          <a:prstGeom prst="rect">
            <a:avLst/>
          </a:prstGeom>
        </p:spPr>
      </p:pic>
    </p:spTree>
    <p:extLst>
      <p:ext uri="{BB962C8B-B14F-4D97-AF65-F5344CB8AC3E}">
        <p14:creationId xmlns:p14="http://schemas.microsoft.com/office/powerpoint/2010/main" val="255300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46AF74-DD6D-9FC0-71A7-A3B3EA8AAE23}"/>
              </a:ext>
            </a:extLst>
          </p:cNvPr>
          <p:cNvSpPr>
            <a:spLocks noGrp="1"/>
          </p:cNvSpPr>
          <p:nvPr>
            <p:ph type="title"/>
          </p:nvPr>
        </p:nvSpPr>
        <p:spPr>
          <a:xfrm>
            <a:off x="1676400" y="870267"/>
            <a:ext cx="10515600" cy="1398270"/>
          </a:xfrm>
        </p:spPr>
        <p:txBody>
          <a:bodyPr>
            <a:normAutofit/>
          </a:bodyPr>
          <a:lstStyle/>
          <a:p>
            <a:r>
              <a:rPr lang="es-MX" sz="4400" dirty="0"/>
              <a:t>Las asistencias tecnológicas en la investigación</a:t>
            </a:r>
          </a:p>
        </p:txBody>
      </p:sp>
      <p:sp>
        <p:nvSpPr>
          <p:cNvPr id="3" name="Marcador de texto 2">
            <a:extLst>
              <a:ext uri="{FF2B5EF4-FFF2-40B4-BE49-F238E27FC236}">
                <a16:creationId xmlns:a16="http://schemas.microsoft.com/office/drawing/2014/main" id="{D5B1D6AC-852C-BDAC-D044-E2F6E96128A1}"/>
              </a:ext>
            </a:extLst>
          </p:cNvPr>
          <p:cNvSpPr>
            <a:spLocks noGrp="1"/>
          </p:cNvSpPr>
          <p:nvPr>
            <p:ph type="body" idx="1"/>
          </p:nvPr>
        </p:nvSpPr>
        <p:spPr>
          <a:xfrm>
            <a:off x="838200" y="2689464"/>
            <a:ext cx="10515600" cy="1500187"/>
          </a:xfrm>
        </p:spPr>
        <p:txBody>
          <a:bodyPr>
            <a:normAutofit/>
          </a:bodyPr>
          <a:lstStyle/>
          <a:p>
            <a:r>
              <a:rPr lang="es-MX" dirty="0">
                <a:solidFill>
                  <a:schemeClr val="tx2"/>
                </a:solidFill>
              </a:rPr>
              <a:t>Más que un apoyo clínico: un campo científico que genera evidencia, impulsa la innovación y orienta las políticas de salud.</a:t>
            </a:r>
          </a:p>
        </p:txBody>
      </p:sp>
      <p:sp>
        <p:nvSpPr>
          <p:cNvPr id="5" name="AgNum3">
            <a:extLst>
              <a:ext uri="{FF2B5EF4-FFF2-40B4-BE49-F238E27FC236}">
                <a16:creationId xmlns:a16="http://schemas.microsoft.com/office/drawing/2014/main" id="{04C6E1B5-DC26-8383-8A66-1095BF49AA14}"/>
              </a:ext>
            </a:extLst>
          </p:cNvPr>
          <p:cNvSpPr/>
          <p:nvPr/>
        </p:nvSpPr>
        <p:spPr>
          <a:xfrm>
            <a:off x="671513" y="1018858"/>
            <a:ext cx="711200" cy="711200"/>
          </a:xfrm>
          <a:prstGeom prst="ellipse">
            <a:avLst/>
          </a:prstGeom>
          <a:solidFill>
            <a:srgbClr val="1C7A57"/>
          </a:solidFill>
          <a:ln>
            <a:noFill/>
          </a:ln>
        </p:spPr>
        <p:txBody>
          <a:bodyPr lIns="0" tIns="0" rIns="0" bIns="0" anchor="ctr"/>
          <a:lstStyle/>
          <a:p>
            <a:pPr algn="ctr"/>
            <a:r>
              <a:rPr lang="es-MX" sz="2600" b="1" dirty="0">
                <a:solidFill>
                  <a:srgbClr val="FFFFFF"/>
                </a:solidFill>
              </a:rPr>
              <a:t>3</a:t>
            </a:r>
          </a:p>
        </p:txBody>
      </p:sp>
      <p:sp>
        <p:nvSpPr>
          <p:cNvPr id="8" name="CuadroTexto 7">
            <a:extLst>
              <a:ext uri="{FF2B5EF4-FFF2-40B4-BE49-F238E27FC236}">
                <a16:creationId xmlns:a16="http://schemas.microsoft.com/office/drawing/2014/main" id="{421C6CA5-B4AA-02D4-0D8E-13D9AF489843}"/>
              </a:ext>
            </a:extLst>
          </p:cNvPr>
          <p:cNvSpPr txBox="1"/>
          <p:nvPr/>
        </p:nvSpPr>
        <p:spPr>
          <a:xfrm>
            <a:off x="128586" y="228599"/>
            <a:ext cx="542927" cy="369332"/>
          </a:xfrm>
          <a:prstGeom prst="rect">
            <a:avLst/>
          </a:prstGeom>
          <a:noFill/>
        </p:spPr>
        <p:txBody>
          <a:bodyPr wrap="square" rtlCol="0">
            <a:spAutoFit/>
          </a:bodyPr>
          <a:lstStyle/>
          <a:p>
            <a:r>
              <a:rPr lang="es-ES_tradnl" dirty="0"/>
              <a:t>24</a:t>
            </a:r>
          </a:p>
        </p:txBody>
      </p:sp>
    </p:spTree>
    <p:extLst>
      <p:ext uri="{BB962C8B-B14F-4D97-AF65-F5344CB8AC3E}">
        <p14:creationId xmlns:p14="http://schemas.microsoft.com/office/powerpoint/2010/main" val="124211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28C589-AA8D-D9C2-C78B-BDDB3F995B48}"/>
              </a:ext>
            </a:extLst>
          </p:cNvPr>
          <p:cNvSpPr>
            <a:spLocks noGrp="1"/>
          </p:cNvSpPr>
          <p:nvPr>
            <p:ph type="title"/>
          </p:nvPr>
        </p:nvSpPr>
        <p:spPr/>
        <p:txBody>
          <a:bodyPr/>
          <a:lstStyle/>
          <a:p>
            <a:r>
              <a:rPr lang="es-ES_tradnl" dirty="0"/>
              <a:t>¿Por qué importan las AT en la investigación?</a:t>
            </a:r>
          </a:p>
        </p:txBody>
      </p:sp>
      <p:sp>
        <p:nvSpPr>
          <p:cNvPr id="50" name="Card51"/>
          <p:cNvSpPr/>
          <p:nvPr/>
        </p:nvSpPr>
        <p:spPr>
          <a:xfrm>
            <a:off x="508000" y="2159000"/>
            <a:ext cx="3556000" cy="3683000"/>
          </a:xfrm>
          <a:prstGeom prst="roundRect">
            <a:avLst>
              <a:gd name="adj" fmla="val 6000"/>
            </a:avLst>
          </a:prstGeom>
          <a:solidFill>
            <a:srgbClr val="FFFFFF"/>
          </a:solidFill>
          <a:ln w="12700">
            <a:solidFill>
              <a:srgbClr val="DCEAE9"/>
            </a:solidFill>
          </a:ln>
        </p:spPr>
        <p:txBody>
          <a:bodyPr/>
          <a:lstStyle/>
          <a:p>
            <a:endParaRPr/>
          </a:p>
        </p:txBody>
      </p:sp>
      <p:sp>
        <p:nvSpPr>
          <p:cNvPr id="51" name="Head52"/>
          <p:cNvSpPr/>
          <p:nvPr/>
        </p:nvSpPr>
        <p:spPr>
          <a:xfrm>
            <a:off x="508000" y="2159000"/>
            <a:ext cx="3556000" cy="889000"/>
          </a:xfrm>
          <a:prstGeom prst="roundRect">
            <a:avLst>
              <a:gd name="adj" fmla="val 6000"/>
            </a:avLst>
          </a:prstGeom>
          <a:solidFill>
            <a:srgbClr val="1F7A8C"/>
          </a:solidFill>
          <a:ln>
            <a:noFill/>
          </a:ln>
        </p:spPr>
        <p:txBody>
          <a:bodyPr lIns="91440" rIns="91440" anchor="ctr">
            <a:normAutofit/>
          </a:bodyPr>
          <a:lstStyle/>
          <a:p>
            <a:pPr algn="ctr"/>
            <a:r>
              <a:rPr lang="es-MX" sz="2000" b="1" dirty="0">
                <a:solidFill>
                  <a:srgbClr val="FFFFFF"/>
                </a:solidFill>
              </a:rPr>
              <a:t>Base neurocientífica</a:t>
            </a:r>
          </a:p>
        </p:txBody>
      </p:sp>
      <p:sp>
        <p:nvSpPr>
          <p:cNvPr id="52" name="Body53"/>
          <p:cNvSpPr/>
          <p:nvPr/>
        </p:nvSpPr>
        <p:spPr>
          <a:xfrm>
            <a:off x="736600" y="3352800"/>
            <a:ext cx="3098800" cy="2286000"/>
          </a:xfrm>
          <a:prstGeom prst="rect">
            <a:avLst/>
          </a:prstGeom>
          <a:noFill/>
        </p:spPr>
        <p:txBody>
          <a:bodyPr wrap="square" anchor="ctr">
            <a:normAutofit/>
          </a:bodyPr>
          <a:lstStyle/>
          <a:p>
            <a:pPr algn="ctr"/>
            <a:r>
              <a:rPr lang="es-MX" sz="2000" dirty="0">
                <a:solidFill>
                  <a:srgbClr val="2A4A4E"/>
                </a:solidFill>
              </a:rPr>
              <a:t>La investigación demuestra cómo la práctica repetitiva y enriquecida con AT promueve la neuroplasticidad y la reorganización cortical.</a:t>
            </a:r>
          </a:p>
        </p:txBody>
      </p:sp>
      <p:sp>
        <p:nvSpPr>
          <p:cNvPr id="53" name="Card54"/>
          <p:cNvSpPr/>
          <p:nvPr/>
        </p:nvSpPr>
        <p:spPr>
          <a:xfrm>
            <a:off x="4318000" y="2159000"/>
            <a:ext cx="3556000" cy="3683000"/>
          </a:xfrm>
          <a:prstGeom prst="roundRect">
            <a:avLst>
              <a:gd name="adj" fmla="val 6000"/>
            </a:avLst>
          </a:prstGeom>
          <a:solidFill>
            <a:srgbClr val="FFFFFF"/>
          </a:solidFill>
          <a:ln w="12700">
            <a:solidFill>
              <a:srgbClr val="DCEAE9"/>
            </a:solidFill>
          </a:ln>
        </p:spPr>
        <p:txBody>
          <a:bodyPr/>
          <a:lstStyle/>
          <a:p>
            <a:endParaRPr/>
          </a:p>
        </p:txBody>
      </p:sp>
      <p:sp>
        <p:nvSpPr>
          <p:cNvPr id="54" name="Head55"/>
          <p:cNvSpPr/>
          <p:nvPr/>
        </p:nvSpPr>
        <p:spPr>
          <a:xfrm>
            <a:off x="4318000" y="2159000"/>
            <a:ext cx="3556000" cy="889000"/>
          </a:xfrm>
          <a:prstGeom prst="roundRect">
            <a:avLst>
              <a:gd name="adj" fmla="val 6000"/>
            </a:avLst>
          </a:prstGeom>
          <a:solidFill>
            <a:srgbClr val="1C6E96"/>
          </a:solidFill>
          <a:ln>
            <a:noFill/>
          </a:ln>
        </p:spPr>
        <p:txBody>
          <a:bodyPr lIns="91440" rIns="91440" anchor="ctr">
            <a:normAutofit/>
          </a:bodyPr>
          <a:lstStyle/>
          <a:p>
            <a:pPr algn="ctr"/>
            <a:r>
              <a:rPr lang="es-MX" sz="2000" b="1" dirty="0">
                <a:solidFill>
                  <a:srgbClr val="FFFFFF"/>
                </a:solidFill>
              </a:rPr>
              <a:t>Innovación biomédica</a:t>
            </a:r>
          </a:p>
        </p:txBody>
      </p:sp>
      <p:sp>
        <p:nvSpPr>
          <p:cNvPr id="55" name="Body56"/>
          <p:cNvSpPr/>
          <p:nvPr/>
        </p:nvSpPr>
        <p:spPr>
          <a:xfrm>
            <a:off x="4546600" y="3245226"/>
            <a:ext cx="3098800" cy="2286000"/>
          </a:xfrm>
          <a:prstGeom prst="rect">
            <a:avLst/>
          </a:prstGeom>
          <a:noFill/>
        </p:spPr>
        <p:txBody>
          <a:bodyPr wrap="square" anchor="ctr">
            <a:normAutofit/>
          </a:bodyPr>
          <a:lstStyle/>
          <a:p>
            <a:pPr algn="ctr"/>
            <a:r>
              <a:rPr lang="es-MX" sz="2000" dirty="0">
                <a:solidFill>
                  <a:srgbClr val="2A4A4E"/>
                </a:solidFill>
              </a:rPr>
              <a:t>Conecta a usuarios, clínicos e ingenieros para diseñar dispositivos más seguros, asequibles y adaptados a las necesidades reales.</a:t>
            </a:r>
          </a:p>
        </p:txBody>
      </p:sp>
      <p:sp>
        <p:nvSpPr>
          <p:cNvPr id="56" name="Card57"/>
          <p:cNvSpPr/>
          <p:nvPr/>
        </p:nvSpPr>
        <p:spPr>
          <a:xfrm>
            <a:off x="8128000" y="2159000"/>
            <a:ext cx="3556000" cy="3683000"/>
          </a:xfrm>
          <a:prstGeom prst="roundRect">
            <a:avLst>
              <a:gd name="adj" fmla="val 6000"/>
            </a:avLst>
          </a:prstGeom>
          <a:solidFill>
            <a:srgbClr val="FFFFFF"/>
          </a:solidFill>
          <a:ln w="12700">
            <a:solidFill>
              <a:srgbClr val="DCEAE9"/>
            </a:solidFill>
          </a:ln>
        </p:spPr>
        <p:txBody>
          <a:bodyPr/>
          <a:lstStyle/>
          <a:p>
            <a:endParaRPr/>
          </a:p>
        </p:txBody>
      </p:sp>
      <p:sp>
        <p:nvSpPr>
          <p:cNvPr id="57" name="Head58"/>
          <p:cNvSpPr/>
          <p:nvPr/>
        </p:nvSpPr>
        <p:spPr>
          <a:xfrm>
            <a:off x="8128000" y="2159000"/>
            <a:ext cx="3556000" cy="889000"/>
          </a:xfrm>
          <a:prstGeom prst="roundRect">
            <a:avLst>
              <a:gd name="adj" fmla="val 6000"/>
            </a:avLst>
          </a:prstGeom>
          <a:solidFill>
            <a:srgbClr val="1C7A57"/>
          </a:solidFill>
          <a:ln>
            <a:noFill/>
          </a:ln>
        </p:spPr>
        <p:txBody>
          <a:bodyPr lIns="91440" rIns="91440" anchor="ctr">
            <a:normAutofit/>
          </a:bodyPr>
          <a:lstStyle/>
          <a:p>
            <a:pPr algn="ctr"/>
            <a:r>
              <a:rPr lang="es-MX" sz="2000" b="1" dirty="0">
                <a:solidFill>
                  <a:srgbClr val="FFFFFF"/>
                </a:solidFill>
              </a:rPr>
              <a:t>De la evidencia a la práctica</a:t>
            </a:r>
          </a:p>
        </p:txBody>
      </p:sp>
      <p:sp>
        <p:nvSpPr>
          <p:cNvPr id="58" name="Body59"/>
          <p:cNvSpPr/>
          <p:nvPr/>
        </p:nvSpPr>
        <p:spPr>
          <a:xfrm>
            <a:off x="8356600" y="3263155"/>
            <a:ext cx="3098800" cy="2286000"/>
          </a:xfrm>
          <a:prstGeom prst="rect">
            <a:avLst/>
          </a:prstGeom>
          <a:noFill/>
        </p:spPr>
        <p:txBody>
          <a:bodyPr wrap="square" anchor="ctr">
            <a:normAutofit/>
          </a:bodyPr>
          <a:lstStyle/>
          <a:p>
            <a:pPr algn="ctr"/>
            <a:r>
              <a:rPr lang="es-MX" sz="2000" dirty="0">
                <a:solidFill>
                  <a:srgbClr val="2A4A4E"/>
                </a:solidFill>
              </a:rPr>
              <a:t>Solo con estudios rigurosos se puede recomendar una tecnología en la clínica y justificar su financiamiento en los sistemas de salud.</a:t>
            </a:r>
          </a:p>
        </p:txBody>
      </p:sp>
      <p:sp>
        <p:nvSpPr>
          <p:cNvPr id="5" name="CuadroTexto 4">
            <a:extLst>
              <a:ext uri="{FF2B5EF4-FFF2-40B4-BE49-F238E27FC236}">
                <a16:creationId xmlns:a16="http://schemas.microsoft.com/office/drawing/2014/main" id="{E2B24EF9-6CF1-87B6-DD6F-48B0CB0C29D9}"/>
              </a:ext>
            </a:extLst>
          </p:cNvPr>
          <p:cNvSpPr txBox="1"/>
          <p:nvPr/>
        </p:nvSpPr>
        <p:spPr>
          <a:xfrm>
            <a:off x="128586" y="228599"/>
            <a:ext cx="500064" cy="369332"/>
          </a:xfrm>
          <a:prstGeom prst="rect">
            <a:avLst/>
          </a:prstGeom>
          <a:noFill/>
        </p:spPr>
        <p:txBody>
          <a:bodyPr wrap="square" rtlCol="0">
            <a:spAutoFit/>
          </a:bodyPr>
          <a:lstStyle/>
          <a:p>
            <a:r>
              <a:rPr lang="es-ES_tradnl" dirty="0"/>
              <a:t>25</a:t>
            </a:r>
          </a:p>
        </p:txBody>
      </p:sp>
    </p:spTree>
    <p:extLst>
      <p:ext uri="{BB962C8B-B14F-4D97-AF65-F5344CB8AC3E}">
        <p14:creationId xmlns:p14="http://schemas.microsoft.com/office/powerpoint/2010/main" val="3962834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BF3768-73A0-2219-D059-FDB0C94F6723}"/>
              </a:ext>
            </a:extLst>
          </p:cNvPr>
          <p:cNvSpPr>
            <a:spLocks noGrp="1"/>
          </p:cNvSpPr>
          <p:nvPr>
            <p:ph type="title"/>
          </p:nvPr>
        </p:nvSpPr>
        <p:spPr/>
        <p:txBody>
          <a:bodyPr/>
          <a:lstStyle/>
          <a:p>
            <a:r>
              <a:rPr lang="es-ES_tradnl" dirty="0"/>
              <a:t>Cómo se genera la evidencia</a:t>
            </a:r>
          </a:p>
        </p:txBody>
      </p:sp>
      <p:sp>
        <p:nvSpPr>
          <p:cNvPr id="51" name="Lvl52"/>
          <p:cNvSpPr/>
          <p:nvPr/>
        </p:nvSpPr>
        <p:spPr>
          <a:xfrm>
            <a:off x="1460500" y="2504149"/>
            <a:ext cx="3810000" cy="736600"/>
          </a:xfrm>
          <a:prstGeom prst="roundRect">
            <a:avLst>
              <a:gd name="adj" fmla="val 12000"/>
            </a:avLst>
          </a:prstGeom>
          <a:solidFill>
            <a:srgbClr val="1F7A8C"/>
          </a:solidFill>
          <a:ln>
            <a:noFill/>
          </a:ln>
        </p:spPr>
        <p:txBody>
          <a:bodyPr lIns="45720" tIns="0" rIns="45720" bIns="0" anchor="ctr">
            <a:normAutofit/>
          </a:bodyPr>
          <a:lstStyle/>
          <a:p>
            <a:pPr algn="ctr"/>
            <a:r>
              <a:rPr lang="es-MX" sz="2000" b="1" dirty="0">
                <a:solidFill>
                  <a:srgbClr val="FFFFFF"/>
                </a:solidFill>
              </a:rPr>
              <a:t>Ensayos clínicos aleatorizados (ECA)</a:t>
            </a:r>
          </a:p>
        </p:txBody>
      </p:sp>
      <p:sp>
        <p:nvSpPr>
          <p:cNvPr id="52" name="Lvl53"/>
          <p:cNvSpPr/>
          <p:nvPr/>
        </p:nvSpPr>
        <p:spPr>
          <a:xfrm>
            <a:off x="1016000" y="3316949"/>
            <a:ext cx="4699000" cy="736600"/>
          </a:xfrm>
          <a:prstGeom prst="roundRect">
            <a:avLst>
              <a:gd name="adj" fmla="val 12000"/>
            </a:avLst>
          </a:prstGeom>
          <a:solidFill>
            <a:srgbClr val="1C6E96"/>
          </a:solidFill>
          <a:ln>
            <a:noFill/>
          </a:ln>
        </p:spPr>
        <p:txBody>
          <a:bodyPr lIns="45720" tIns="0" rIns="45720" bIns="0" anchor="ctr">
            <a:normAutofit/>
          </a:bodyPr>
          <a:lstStyle/>
          <a:p>
            <a:pPr algn="ctr"/>
            <a:r>
              <a:rPr lang="es-MX" sz="1600" b="1" dirty="0">
                <a:solidFill>
                  <a:srgbClr val="FFFFFF"/>
                </a:solidFill>
              </a:rPr>
              <a:t>Estudios </a:t>
            </a:r>
            <a:r>
              <a:rPr lang="es-MX" sz="2000" b="1" dirty="0">
                <a:solidFill>
                  <a:srgbClr val="FFFFFF"/>
                </a:solidFill>
              </a:rPr>
              <a:t>cuasi-experimentales</a:t>
            </a:r>
            <a:endParaRPr lang="es-MX" sz="1600" b="1" dirty="0">
              <a:solidFill>
                <a:srgbClr val="FFFFFF"/>
              </a:solidFill>
            </a:endParaRPr>
          </a:p>
        </p:txBody>
      </p:sp>
      <p:sp>
        <p:nvSpPr>
          <p:cNvPr id="53" name="Lvl54"/>
          <p:cNvSpPr/>
          <p:nvPr/>
        </p:nvSpPr>
        <p:spPr>
          <a:xfrm>
            <a:off x="635000" y="4129749"/>
            <a:ext cx="5461000" cy="736600"/>
          </a:xfrm>
          <a:prstGeom prst="roundRect">
            <a:avLst>
              <a:gd name="adj" fmla="val 12000"/>
            </a:avLst>
          </a:prstGeom>
          <a:solidFill>
            <a:srgbClr val="1C7A57"/>
          </a:solidFill>
          <a:ln>
            <a:noFill/>
          </a:ln>
        </p:spPr>
        <p:txBody>
          <a:bodyPr lIns="45720" tIns="0" rIns="45720" bIns="0" anchor="ctr">
            <a:normAutofit/>
          </a:bodyPr>
          <a:lstStyle/>
          <a:p>
            <a:pPr algn="ctr"/>
            <a:r>
              <a:rPr lang="es-MX" sz="2000" b="1" dirty="0">
                <a:solidFill>
                  <a:srgbClr val="FFFFFF"/>
                </a:solidFill>
              </a:rPr>
              <a:t>Estudios pre-post sin control</a:t>
            </a:r>
          </a:p>
        </p:txBody>
      </p:sp>
      <p:sp>
        <p:nvSpPr>
          <p:cNvPr id="54" name="Lvl55"/>
          <p:cNvSpPr/>
          <p:nvPr/>
        </p:nvSpPr>
        <p:spPr>
          <a:xfrm>
            <a:off x="317500" y="4942549"/>
            <a:ext cx="6096000" cy="736600"/>
          </a:xfrm>
          <a:prstGeom prst="roundRect">
            <a:avLst>
              <a:gd name="adj" fmla="val 12000"/>
            </a:avLst>
          </a:prstGeom>
          <a:solidFill>
            <a:srgbClr val="1C7A57"/>
          </a:solidFill>
          <a:ln>
            <a:noFill/>
          </a:ln>
        </p:spPr>
        <p:txBody>
          <a:bodyPr lIns="45720" tIns="0" rIns="45720" bIns="0" anchor="ctr">
            <a:normAutofit/>
          </a:bodyPr>
          <a:lstStyle/>
          <a:p>
            <a:pPr algn="ctr"/>
            <a:r>
              <a:rPr lang="es-MX" sz="2000" b="1" dirty="0">
                <a:solidFill>
                  <a:srgbClr val="FFFFFF"/>
                </a:solidFill>
              </a:rPr>
              <a:t>Series de casos</a:t>
            </a:r>
          </a:p>
        </p:txBody>
      </p:sp>
      <p:sp>
        <p:nvSpPr>
          <p:cNvPr id="80" name="ArrowLbl"/>
          <p:cNvSpPr/>
          <p:nvPr/>
        </p:nvSpPr>
        <p:spPr>
          <a:xfrm>
            <a:off x="253999" y="1766888"/>
            <a:ext cx="4837953" cy="239712"/>
          </a:xfrm>
          <a:prstGeom prst="rect">
            <a:avLst/>
          </a:prstGeom>
          <a:noFill/>
        </p:spPr>
        <p:txBody>
          <a:bodyPr anchor="ctr"/>
          <a:lstStyle/>
          <a:p>
            <a:pPr algn="l"/>
            <a:r>
              <a:rPr lang="es-MX" sz="2000" b="1" dirty="0">
                <a:solidFill>
                  <a:srgbClr val="6B8A8E"/>
                </a:solidFill>
              </a:rPr>
              <a:t>▲  Mayor calidad de la evidencia</a:t>
            </a:r>
          </a:p>
        </p:txBody>
      </p:sp>
      <p:sp>
        <p:nvSpPr>
          <p:cNvPr id="81" name="RightPanel"/>
          <p:cNvSpPr/>
          <p:nvPr/>
        </p:nvSpPr>
        <p:spPr>
          <a:xfrm>
            <a:off x="7112000" y="2032000"/>
            <a:ext cx="4572000" cy="4064000"/>
          </a:xfrm>
          <a:prstGeom prst="roundRect">
            <a:avLst>
              <a:gd name="adj" fmla="val 5000"/>
            </a:avLst>
          </a:prstGeom>
          <a:solidFill>
            <a:srgbClr val="EAF2F1"/>
          </a:solidFill>
          <a:ln>
            <a:noFill/>
          </a:ln>
        </p:spPr>
        <p:txBody>
          <a:bodyPr lIns="137160" tIns="121920" rIns="137160" bIns="121920" anchor="ctr"/>
          <a:lstStyle/>
          <a:p>
            <a:pPr>
              <a:spcAft>
                <a:spcPts val="600"/>
              </a:spcAft>
            </a:pPr>
            <a:r>
              <a:rPr lang="es-MX" sz="2000" b="1" dirty="0">
                <a:solidFill>
                  <a:srgbClr val="14323B"/>
                </a:solidFill>
              </a:rPr>
              <a:t>La revisión sistemática integra toda esta evidencia</a:t>
            </a:r>
          </a:p>
          <a:p>
            <a:pPr marL="228600" indent="-228600">
              <a:spcAft>
                <a:spcPts val="500"/>
              </a:spcAft>
              <a:buFont typeface="Arial"/>
              <a:buChar char="•"/>
            </a:pPr>
            <a:r>
              <a:rPr lang="es-MX" sz="2000" dirty="0">
                <a:solidFill>
                  <a:srgbClr val="2A4A4E"/>
                </a:solidFill>
              </a:rPr>
              <a:t>Búsqueda reproducible en varias bases de datos.</a:t>
            </a:r>
          </a:p>
          <a:p>
            <a:pPr marL="228600" indent="-228600">
              <a:spcAft>
                <a:spcPts val="500"/>
              </a:spcAft>
              <a:buFont typeface="Arial"/>
              <a:buChar char="•"/>
            </a:pPr>
            <a:r>
              <a:rPr lang="es-MX" sz="2000" dirty="0">
                <a:solidFill>
                  <a:srgbClr val="2A4A4E"/>
                </a:solidFill>
              </a:rPr>
              <a:t>Evaluación del riesgo de sesgo (RoB-2, JBI).</a:t>
            </a:r>
          </a:p>
          <a:p>
            <a:pPr marL="228600" indent="-228600">
              <a:buFont typeface="Arial"/>
              <a:buChar char="•"/>
            </a:pPr>
            <a:r>
              <a:rPr lang="es-MX" sz="2000" dirty="0">
                <a:solidFill>
                  <a:srgbClr val="2A4A4E"/>
                </a:solidFill>
              </a:rPr>
              <a:t>Certeza global con el sistema GRADE.</a:t>
            </a:r>
          </a:p>
        </p:txBody>
      </p:sp>
      <p:sp>
        <p:nvSpPr>
          <p:cNvPr id="5" name="CuadroTexto 4">
            <a:extLst>
              <a:ext uri="{FF2B5EF4-FFF2-40B4-BE49-F238E27FC236}">
                <a16:creationId xmlns:a16="http://schemas.microsoft.com/office/drawing/2014/main" id="{1EBF656D-B13F-3586-4075-8E828D9875C2}"/>
              </a:ext>
            </a:extLst>
          </p:cNvPr>
          <p:cNvSpPr txBox="1"/>
          <p:nvPr/>
        </p:nvSpPr>
        <p:spPr>
          <a:xfrm>
            <a:off x="128586" y="228599"/>
            <a:ext cx="506414" cy="369332"/>
          </a:xfrm>
          <a:prstGeom prst="rect">
            <a:avLst/>
          </a:prstGeom>
          <a:noFill/>
        </p:spPr>
        <p:txBody>
          <a:bodyPr wrap="square" rtlCol="0">
            <a:spAutoFit/>
          </a:bodyPr>
          <a:lstStyle/>
          <a:p>
            <a:r>
              <a:rPr lang="es-ES_tradnl" dirty="0"/>
              <a:t>26</a:t>
            </a:r>
          </a:p>
        </p:txBody>
      </p:sp>
    </p:spTree>
    <p:extLst>
      <p:ext uri="{BB962C8B-B14F-4D97-AF65-F5344CB8AC3E}">
        <p14:creationId xmlns:p14="http://schemas.microsoft.com/office/powerpoint/2010/main" val="187342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49694C-4BEE-64BA-6F4A-82C75988F9E9}"/>
              </a:ext>
            </a:extLst>
          </p:cNvPr>
          <p:cNvSpPr>
            <a:spLocks noGrp="1"/>
          </p:cNvSpPr>
          <p:nvPr>
            <p:ph type="title"/>
          </p:nvPr>
        </p:nvSpPr>
        <p:spPr/>
        <p:txBody>
          <a:bodyPr/>
          <a:lstStyle/>
          <a:p>
            <a:r>
              <a:rPr lang="es-ES_tradnl" dirty="0"/>
              <a:t>Agenda de investigación futura</a:t>
            </a:r>
          </a:p>
        </p:txBody>
      </p:sp>
      <p:sp>
        <p:nvSpPr>
          <p:cNvPr id="51" name="Txt1"/>
          <p:cNvSpPr/>
          <p:nvPr/>
        </p:nvSpPr>
        <p:spPr>
          <a:xfrm>
            <a:off x="1346200" y="1981200"/>
            <a:ext cx="10337800" cy="787400"/>
          </a:xfrm>
          <a:prstGeom prst="rect">
            <a:avLst/>
          </a:prstGeom>
          <a:noFill/>
        </p:spPr>
        <p:txBody>
          <a:bodyPr wrap="square" anchor="ctr">
            <a:normAutofit/>
          </a:bodyPr>
          <a:lstStyle/>
          <a:p>
            <a:r>
              <a:rPr lang="es-MX" sz="2000" b="1" dirty="0">
                <a:solidFill>
                  <a:srgbClr val="14323B"/>
                </a:solidFill>
              </a:rPr>
              <a:t>Ensayos más grandes — </a:t>
            </a:r>
            <a:r>
              <a:rPr lang="es-MX" dirty="0">
                <a:solidFill>
                  <a:srgbClr val="2A4A4E"/>
                </a:solidFill>
              </a:rPr>
              <a:t>ECA con muestras adecuadas (la mayoría tuvo menos de 30 participantes) para detectar diferencias clínicamente relevantes.</a:t>
            </a:r>
          </a:p>
        </p:txBody>
      </p:sp>
      <p:sp>
        <p:nvSpPr>
          <p:cNvPr id="53" name="Txt2"/>
          <p:cNvSpPr/>
          <p:nvPr/>
        </p:nvSpPr>
        <p:spPr>
          <a:xfrm>
            <a:off x="1346200" y="2870200"/>
            <a:ext cx="10337800" cy="787400"/>
          </a:xfrm>
          <a:prstGeom prst="rect">
            <a:avLst/>
          </a:prstGeom>
          <a:noFill/>
        </p:spPr>
        <p:txBody>
          <a:bodyPr wrap="square" anchor="ctr">
            <a:normAutofit/>
          </a:bodyPr>
          <a:lstStyle/>
          <a:p>
            <a:r>
              <a:rPr lang="es-MX" sz="2000" b="1" dirty="0">
                <a:solidFill>
                  <a:srgbClr val="14323B"/>
                </a:solidFill>
              </a:rPr>
              <a:t>Desenlaces estandarizados — </a:t>
            </a:r>
            <a:r>
              <a:rPr lang="es-MX" dirty="0"/>
              <a:t>Usar las mismas pruebas en todos los estudios para poder compararlos entre sí.</a:t>
            </a:r>
            <a:r>
              <a:rPr lang="es-MX" dirty="0">
                <a:solidFill>
                  <a:srgbClr val="2A4A4E"/>
                </a:solidFill>
              </a:rPr>
              <a:t>.</a:t>
            </a:r>
          </a:p>
        </p:txBody>
      </p:sp>
      <p:sp>
        <p:nvSpPr>
          <p:cNvPr id="55" name="Txt3"/>
          <p:cNvSpPr/>
          <p:nvPr/>
        </p:nvSpPr>
        <p:spPr>
          <a:xfrm>
            <a:off x="1346200" y="3759200"/>
            <a:ext cx="10337800" cy="787400"/>
          </a:xfrm>
          <a:prstGeom prst="rect">
            <a:avLst/>
          </a:prstGeom>
          <a:noFill/>
        </p:spPr>
        <p:txBody>
          <a:bodyPr wrap="square" anchor="ctr">
            <a:normAutofit/>
          </a:bodyPr>
          <a:lstStyle/>
          <a:p>
            <a:r>
              <a:rPr lang="es-MX" sz="2000" b="1" dirty="0">
                <a:solidFill>
                  <a:srgbClr val="14323B"/>
                </a:solidFill>
              </a:rPr>
              <a:t>Seguimiento a largo plazo — </a:t>
            </a:r>
            <a:r>
              <a:rPr lang="es-MX" dirty="0">
                <a:solidFill>
                  <a:srgbClr val="2A4A4E"/>
                </a:solidFill>
              </a:rPr>
              <a:t>Evaluar si los efectos de las TA se mantienen más allá del periodo de intervención.</a:t>
            </a:r>
          </a:p>
        </p:txBody>
      </p:sp>
      <p:sp>
        <p:nvSpPr>
          <p:cNvPr id="57" name="Txt4"/>
          <p:cNvSpPr/>
          <p:nvPr/>
        </p:nvSpPr>
        <p:spPr>
          <a:xfrm>
            <a:off x="1346200" y="4648200"/>
            <a:ext cx="10337800" cy="787400"/>
          </a:xfrm>
          <a:prstGeom prst="rect">
            <a:avLst/>
          </a:prstGeom>
          <a:noFill/>
        </p:spPr>
        <p:txBody>
          <a:bodyPr wrap="square" anchor="ctr">
            <a:normAutofit/>
          </a:bodyPr>
          <a:lstStyle/>
          <a:p>
            <a:r>
              <a:rPr lang="es-MX" sz="2000" b="1" dirty="0">
                <a:solidFill>
                  <a:srgbClr val="14323B"/>
                </a:solidFill>
              </a:rPr>
              <a:t>Comparaciones directas — </a:t>
            </a:r>
            <a:r>
              <a:rPr lang="es-MX" dirty="0"/>
              <a:t>Comparar las tecnologías entre sí, no solo frente a la terapia convencional.</a:t>
            </a:r>
            <a:endParaRPr lang="es-MX" dirty="0">
              <a:solidFill>
                <a:srgbClr val="2A4A4E"/>
              </a:solidFill>
            </a:endParaRPr>
          </a:p>
        </p:txBody>
      </p:sp>
      <p:sp>
        <p:nvSpPr>
          <p:cNvPr id="59" name="Txt5"/>
          <p:cNvSpPr/>
          <p:nvPr/>
        </p:nvSpPr>
        <p:spPr>
          <a:xfrm>
            <a:off x="1346200" y="5537200"/>
            <a:ext cx="10337800" cy="787400"/>
          </a:xfrm>
          <a:prstGeom prst="rect">
            <a:avLst/>
          </a:prstGeom>
          <a:noFill/>
        </p:spPr>
        <p:txBody>
          <a:bodyPr wrap="square" anchor="ctr">
            <a:normAutofit/>
          </a:bodyPr>
          <a:lstStyle/>
          <a:p>
            <a:r>
              <a:rPr lang="es-MX" sz="2000" b="1" dirty="0">
                <a:solidFill>
                  <a:srgbClr val="14323B"/>
                </a:solidFill>
              </a:rPr>
              <a:t>Costo-efectividad — </a:t>
            </a:r>
            <a:r>
              <a:rPr lang="es-MX" dirty="0">
                <a:solidFill>
                  <a:srgbClr val="2A4A4E"/>
                </a:solidFill>
              </a:rPr>
              <a:t>Analizar la viabilidad de implementación en contextos clínicos y sistemas de salud reales.</a:t>
            </a:r>
          </a:p>
        </p:txBody>
      </p:sp>
      <p:sp>
        <p:nvSpPr>
          <p:cNvPr id="4" name="Chevron 3">
            <a:extLst>
              <a:ext uri="{FF2B5EF4-FFF2-40B4-BE49-F238E27FC236}">
                <a16:creationId xmlns:a16="http://schemas.microsoft.com/office/drawing/2014/main" id="{607A43B6-ED14-F28F-1573-AEF126A02E27}"/>
              </a:ext>
            </a:extLst>
          </p:cNvPr>
          <p:cNvSpPr/>
          <p:nvPr/>
        </p:nvSpPr>
        <p:spPr>
          <a:xfrm>
            <a:off x="520700" y="2159000"/>
            <a:ext cx="635000" cy="46781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FFFF"/>
                </a:solidFill>
              </a:rPr>
              <a:t>1</a:t>
            </a:r>
            <a:endParaRPr lang="es-ES_tradnl" dirty="0">
              <a:solidFill>
                <a:schemeClr val="tx1"/>
              </a:solidFill>
            </a:endParaRPr>
          </a:p>
        </p:txBody>
      </p:sp>
      <p:sp>
        <p:nvSpPr>
          <p:cNvPr id="5" name="Chevron 4">
            <a:extLst>
              <a:ext uri="{FF2B5EF4-FFF2-40B4-BE49-F238E27FC236}">
                <a16:creationId xmlns:a16="http://schemas.microsoft.com/office/drawing/2014/main" id="{6D34EE54-4CA4-D9D2-CCAE-5EF7BBE8F449}"/>
              </a:ext>
            </a:extLst>
          </p:cNvPr>
          <p:cNvSpPr/>
          <p:nvPr/>
        </p:nvSpPr>
        <p:spPr>
          <a:xfrm>
            <a:off x="520700" y="3029995"/>
            <a:ext cx="635000" cy="46781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FFFF"/>
                </a:solidFill>
              </a:rPr>
              <a:t>2</a:t>
            </a:r>
            <a:endParaRPr lang="es-ES_tradnl" dirty="0">
              <a:solidFill>
                <a:schemeClr val="tx1"/>
              </a:solidFill>
            </a:endParaRPr>
          </a:p>
        </p:txBody>
      </p:sp>
      <p:sp>
        <p:nvSpPr>
          <p:cNvPr id="6" name="Chevron 5">
            <a:extLst>
              <a:ext uri="{FF2B5EF4-FFF2-40B4-BE49-F238E27FC236}">
                <a16:creationId xmlns:a16="http://schemas.microsoft.com/office/drawing/2014/main" id="{47E5C582-6375-6527-FBC2-1C2009DB98ED}"/>
              </a:ext>
            </a:extLst>
          </p:cNvPr>
          <p:cNvSpPr/>
          <p:nvPr/>
        </p:nvSpPr>
        <p:spPr>
          <a:xfrm>
            <a:off x="508000" y="3977190"/>
            <a:ext cx="635000" cy="46781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FFFF"/>
                </a:solidFill>
              </a:rPr>
              <a:t>3</a:t>
            </a:r>
            <a:endParaRPr lang="es-ES_tradnl" dirty="0">
              <a:solidFill>
                <a:schemeClr val="tx1"/>
              </a:solidFill>
            </a:endParaRPr>
          </a:p>
        </p:txBody>
      </p:sp>
      <p:sp>
        <p:nvSpPr>
          <p:cNvPr id="7" name="Chevron 6">
            <a:extLst>
              <a:ext uri="{FF2B5EF4-FFF2-40B4-BE49-F238E27FC236}">
                <a16:creationId xmlns:a16="http://schemas.microsoft.com/office/drawing/2014/main" id="{A71E1647-C2B9-D35B-F53B-32159AD63C43}"/>
              </a:ext>
            </a:extLst>
          </p:cNvPr>
          <p:cNvSpPr/>
          <p:nvPr/>
        </p:nvSpPr>
        <p:spPr>
          <a:xfrm>
            <a:off x="520700" y="4848185"/>
            <a:ext cx="635000" cy="46781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FFFF"/>
                </a:solidFill>
              </a:rPr>
              <a:t>4</a:t>
            </a:r>
            <a:endParaRPr lang="es-ES_tradnl" dirty="0">
              <a:solidFill>
                <a:schemeClr val="tx1"/>
              </a:solidFill>
            </a:endParaRPr>
          </a:p>
        </p:txBody>
      </p:sp>
      <p:sp>
        <p:nvSpPr>
          <p:cNvPr id="8" name="Chevron 7">
            <a:extLst>
              <a:ext uri="{FF2B5EF4-FFF2-40B4-BE49-F238E27FC236}">
                <a16:creationId xmlns:a16="http://schemas.microsoft.com/office/drawing/2014/main" id="{C01133B0-679C-5441-5CD6-773CA1C9CEFE}"/>
              </a:ext>
            </a:extLst>
          </p:cNvPr>
          <p:cNvSpPr/>
          <p:nvPr/>
        </p:nvSpPr>
        <p:spPr>
          <a:xfrm>
            <a:off x="508000" y="5696995"/>
            <a:ext cx="635000" cy="467810"/>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FFFF"/>
                </a:solidFill>
              </a:rPr>
              <a:t>5</a:t>
            </a:r>
            <a:endParaRPr lang="es-ES_tradnl" dirty="0">
              <a:solidFill>
                <a:schemeClr val="tx1"/>
              </a:solidFill>
            </a:endParaRPr>
          </a:p>
        </p:txBody>
      </p:sp>
      <p:sp>
        <p:nvSpPr>
          <p:cNvPr id="11" name="CuadroTexto 10">
            <a:extLst>
              <a:ext uri="{FF2B5EF4-FFF2-40B4-BE49-F238E27FC236}">
                <a16:creationId xmlns:a16="http://schemas.microsoft.com/office/drawing/2014/main" id="{1ACB3D73-DCA4-4669-1B4C-4CDB54B97884}"/>
              </a:ext>
            </a:extLst>
          </p:cNvPr>
          <p:cNvSpPr txBox="1"/>
          <p:nvPr/>
        </p:nvSpPr>
        <p:spPr>
          <a:xfrm>
            <a:off x="128586" y="228599"/>
            <a:ext cx="635000" cy="369332"/>
          </a:xfrm>
          <a:prstGeom prst="rect">
            <a:avLst/>
          </a:prstGeom>
          <a:noFill/>
        </p:spPr>
        <p:txBody>
          <a:bodyPr wrap="square" rtlCol="0">
            <a:spAutoFit/>
          </a:bodyPr>
          <a:lstStyle/>
          <a:p>
            <a:r>
              <a:rPr lang="es-ES_tradnl" dirty="0"/>
              <a:t>27</a:t>
            </a:r>
          </a:p>
        </p:txBody>
      </p:sp>
    </p:spTree>
    <p:extLst>
      <p:ext uri="{BB962C8B-B14F-4D97-AF65-F5344CB8AC3E}">
        <p14:creationId xmlns:p14="http://schemas.microsoft.com/office/powerpoint/2010/main" val="13473025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C3CDBA-F3A5-C05D-7C85-E8607CE32612}"/>
              </a:ext>
            </a:extLst>
          </p:cNvPr>
          <p:cNvSpPr>
            <a:spLocks noGrp="1"/>
          </p:cNvSpPr>
          <p:nvPr>
            <p:ph type="title"/>
          </p:nvPr>
        </p:nvSpPr>
        <p:spPr/>
        <p:txBody>
          <a:bodyPr/>
          <a:lstStyle/>
          <a:p>
            <a:r>
              <a:rPr lang="es-ES_tradnl" dirty="0"/>
              <a:t>Conclusiones</a:t>
            </a:r>
          </a:p>
        </p:txBody>
      </p:sp>
      <p:sp>
        <p:nvSpPr>
          <p:cNvPr id="51" name="Txt1"/>
          <p:cNvSpPr/>
          <p:nvPr/>
        </p:nvSpPr>
        <p:spPr>
          <a:xfrm>
            <a:off x="1498600" y="2032000"/>
            <a:ext cx="10185400" cy="990600"/>
          </a:xfrm>
          <a:prstGeom prst="rect">
            <a:avLst/>
          </a:prstGeom>
          <a:noFill/>
        </p:spPr>
        <p:txBody>
          <a:bodyPr wrap="square" anchor="ctr">
            <a:normAutofit/>
          </a:bodyPr>
          <a:lstStyle/>
          <a:p>
            <a:r>
              <a:rPr lang="es-MX" sz="2000" dirty="0">
                <a:solidFill>
                  <a:srgbClr val="2A4A4E"/>
                </a:solidFill>
              </a:rPr>
              <a:t>Las asistencias tecnológicas impactan la rehabilitación al reducir la espasticidad y, sobre todo, al mejorar la función motora de la mano tras un EVC.</a:t>
            </a:r>
          </a:p>
        </p:txBody>
      </p:sp>
      <p:sp>
        <p:nvSpPr>
          <p:cNvPr id="53" name="Txt2"/>
          <p:cNvSpPr/>
          <p:nvPr/>
        </p:nvSpPr>
        <p:spPr>
          <a:xfrm>
            <a:off x="1498600" y="3149600"/>
            <a:ext cx="10185400" cy="990600"/>
          </a:xfrm>
          <a:prstGeom prst="rect">
            <a:avLst/>
          </a:prstGeom>
          <a:noFill/>
        </p:spPr>
        <p:txBody>
          <a:bodyPr wrap="square" anchor="ctr">
            <a:normAutofit lnSpcReduction="10000"/>
          </a:bodyPr>
          <a:lstStyle/>
          <a:p>
            <a:r>
              <a:rPr lang="es-MX" sz="2000" dirty="0">
                <a:solidFill>
                  <a:srgbClr val="2A4A4E"/>
                </a:solidFill>
              </a:rPr>
              <a:t>Los sistemas híbridos —robótica con estimulación eléctrica o realidad aumentada— concentran la evidencia más favorable, aunque la certeza GRADE es aún muy baja a baja.</a:t>
            </a:r>
          </a:p>
        </p:txBody>
      </p:sp>
      <p:sp>
        <p:nvSpPr>
          <p:cNvPr id="55" name="Txt3"/>
          <p:cNvSpPr/>
          <p:nvPr/>
        </p:nvSpPr>
        <p:spPr>
          <a:xfrm>
            <a:off x="1498600" y="4267200"/>
            <a:ext cx="10185400" cy="990600"/>
          </a:xfrm>
          <a:prstGeom prst="rect">
            <a:avLst/>
          </a:prstGeom>
          <a:noFill/>
        </p:spPr>
        <p:txBody>
          <a:bodyPr wrap="square" anchor="ctr">
            <a:normAutofit/>
          </a:bodyPr>
          <a:lstStyle/>
          <a:p>
            <a:r>
              <a:rPr lang="es-MX" sz="2000" dirty="0">
                <a:solidFill>
                  <a:srgbClr val="2A4A4E"/>
                </a:solidFill>
              </a:rPr>
              <a:t>Para consolidar su impacto se necesitan ECA más grandes, desenlaces estandarizados y mayor acceso que lleve estas tecnologías a más pacientes.</a:t>
            </a:r>
          </a:p>
        </p:txBody>
      </p:sp>
      <p:sp>
        <p:nvSpPr>
          <p:cNvPr id="56" name="CTA"/>
          <p:cNvSpPr/>
          <p:nvPr/>
        </p:nvSpPr>
        <p:spPr>
          <a:xfrm>
            <a:off x="508000" y="5596541"/>
            <a:ext cx="11176000" cy="660400"/>
          </a:xfrm>
          <a:prstGeom prst="roundRect">
            <a:avLst>
              <a:gd name="adj" fmla="val 20000"/>
            </a:avLst>
          </a:prstGeom>
          <a:solidFill>
            <a:srgbClr val="88C14D"/>
          </a:solidFill>
          <a:ln>
            <a:noFill/>
          </a:ln>
        </p:spPr>
        <p:txBody>
          <a:bodyPr anchor="ctr"/>
          <a:lstStyle/>
          <a:p>
            <a:pPr algn="ctr"/>
            <a:r>
              <a:rPr lang="es-MX" sz="1700" b="1" dirty="0">
                <a:solidFill>
                  <a:srgbClr val="FFFFFF"/>
                </a:solidFill>
                <a:latin typeface="Open Sans ExtraBold" panose="020B0906030804020204" pitchFamily="34" charset="0"/>
                <a:ea typeface="Open Sans ExtraBold" panose="020B0906030804020204" pitchFamily="34" charset="0"/>
                <a:cs typeface="Open Sans ExtraBold" panose="020B0906030804020204" pitchFamily="34" charset="0"/>
              </a:rPr>
              <a:t>El futuro de la rehabilitación es orientado al usuario y tecnológico.</a:t>
            </a:r>
          </a:p>
        </p:txBody>
      </p:sp>
      <p:sp>
        <p:nvSpPr>
          <p:cNvPr id="3" name="Decisión 2">
            <a:extLst>
              <a:ext uri="{FF2B5EF4-FFF2-40B4-BE49-F238E27FC236}">
                <a16:creationId xmlns:a16="http://schemas.microsoft.com/office/drawing/2014/main" id="{4371BAA0-43BA-173C-8E3F-61230FBF9907}"/>
              </a:ext>
            </a:extLst>
          </p:cNvPr>
          <p:cNvSpPr/>
          <p:nvPr/>
        </p:nvSpPr>
        <p:spPr>
          <a:xfrm>
            <a:off x="508000" y="2236235"/>
            <a:ext cx="746567" cy="590309"/>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FFFF"/>
                </a:solidFill>
              </a:rPr>
              <a:t>1</a:t>
            </a:r>
            <a:endParaRPr lang="es-ES_tradnl" dirty="0"/>
          </a:p>
        </p:txBody>
      </p:sp>
      <p:sp>
        <p:nvSpPr>
          <p:cNvPr id="4" name="Decisión 3">
            <a:extLst>
              <a:ext uri="{FF2B5EF4-FFF2-40B4-BE49-F238E27FC236}">
                <a16:creationId xmlns:a16="http://schemas.microsoft.com/office/drawing/2014/main" id="{AE71D716-2C0B-566B-FC74-5AC2C14BBDBA}"/>
              </a:ext>
            </a:extLst>
          </p:cNvPr>
          <p:cNvSpPr/>
          <p:nvPr/>
        </p:nvSpPr>
        <p:spPr>
          <a:xfrm>
            <a:off x="508000" y="3356337"/>
            <a:ext cx="746567" cy="590309"/>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FFFF"/>
                </a:solidFill>
              </a:rPr>
              <a:t>2</a:t>
            </a:r>
            <a:endParaRPr lang="es-ES_tradnl" dirty="0"/>
          </a:p>
        </p:txBody>
      </p:sp>
      <p:sp>
        <p:nvSpPr>
          <p:cNvPr id="5" name="Decisión 4">
            <a:extLst>
              <a:ext uri="{FF2B5EF4-FFF2-40B4-BE49-F238E27FC236}">
                <a16:creationId xmlns:a16="http://schemas.microsoft.com/office/drawing/2014/main" id="{B7C5107A-38D3-BABF-7E49-A31D7F47F839}"/>
              </a:ext>
            </a:extLst>
          </p:cNvPr>
          <p:cNvSpPr/>
          <p:nvPr/>
        </p:nvSpPr>
        <p:spPr>
          <a:xfrm>
            <a:off x="508000" y="4476439"/>
            <a:ext cx="746567" cy="590309"/>
          </a:xfrm>
          <a:prstGeom prst="flowChartDecisi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FFFF"/>
                </a:solidFill>
              </a:rPr>
              <a:t>3</a:t>
            </a:r>
            <a:endParaRPr lang="es-ES_tradnl" dirty="0"/>
          </a:p>
        </p:txBody>
      </p:sp>
      <p:sp>
        <p:nvSpPr>
          <p:cNvPr id="8" name="CuadroTexto 7">
            <a:extLst>
              <a:ext uri="{FF2B5EF4-FFF2-40B4-BE49-F238E27FC236}">
                <a16:creationId xmlns:a16="http://schemas.microsoft.com/office/drawing/2014/main" id="{73BDC7CA-D14E-F9A4-F5C9-213A240B7D7A}"/>
              </a:ext>
            </a:extLst>
          </p:cNvPr>
          <p:cNvSpPr txBox="1"/>
          <p:nvPr/>
        </p:nvSpPr>
        <p:spPr>
          <a:xfrm>
            <a:off x="128586" y="228599"/>
            <a:ext cx="585789" cy="369332"/>
          </a:xfrm>
          <a:prstGeom prst="rect">
            <a:avLst/>
          </a:prstGeom>
          <a:noFill/>
        </p:spPr>
        <p:txBody>
          <a:bodyPr wrap="square" rtlCol="0">
            <a:spAutoFit/>
          </a:bodyPr>
          <a:lstStyle/>
          <a:p>
            <a:r>
              <a:rPr lang="es-ES_tradnl" dirty="0"/>
              <a:t>28</a:t>
            </a:r>
          </a:p>
        </p:txBody>
      </p:sp>
    </p:spTree>
    <p:extLst>
      <p:ext uri="{BB962C8B-B14F-4D97-AF65-F5344CB8AC3E}">
        <p14:creationId xmlns:p14="http://schemas.microsoft.com/office/powerpoint/2010/main" val="2694553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F9FD6-CD9F-72FC-E751-1173820F1DB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D9E2F2C-B8A3-8F6D-CE1F-DE03F709822F}"/>
              </a:ext>
            </a:extLst>
          </p:cNvPr>
          <p:cNvSpPr>
            <a:spLocks noGrp="1"/>
          </p:cNvSpPr>
          <p:nvPr>
            <p:ph type="title"/>
          </p:nvPr>
        </p:nvSpPr>
        <p:spPr>
          <a:xfrm>
            <a:off x="838200" y="365125"/>
            <a:ext cx="10515600" cy="1325563"/>
          </a:xfrm>
        </p:spPr>
        <p:txBody>
          <a:bodyPr anchor="ctr">
            <a:normAutofit/>
          </a:bodyPr>
          <a:lstStyle/>
          <a:p>
            <a:r>
              <a:rPr lang="es-ES_tradnl" dirty="0"/>
              <a:t>	¿Qué son las asistencias tecnológicas?</a:t>
            </a:r>
          </a:p>
        </p:txBody>
      </p:sp>
      <p:pic>
        <p:nvPicPr>
          <p:cNvPr id="4" name="Imagen 3">
            <a:extLst>
              <a:ext uri="{FF2B5EF4-FFF2-40B4-BE49-F238E27FC236}">
                <a16:creationId xmlns:a16="http://schemas.microsoft.com/office/drawing/2014/main" id="{CA4EB490-9EA4-6D4F-4A8B-3BB327A48521}"/>
              </a:ext>
            </a:extLst>
          </p:cNvPr>
          <p:cNvPicPr>
            <a:picLocks noChangeAspect="1"/>
          </p:cNvPicPr>
          <p:nvPr/>
        </p:nvPicPr>
        <p:blipFill>
          <a:blip r:embed="rId3"/>
          <a:srcRect l="17953" r="19531" b="2"/>
          <a:stretch>
            <a:fillRect/>
          </a:stretch>
        </p:blipFill>
        <p:spPr>
          <a:xfrm>
            <a:off x="838200" y="1825625"/>
            <a:ext cx="4756688" cy="3994511"/>
          </a:xfrm>
          <a:prstGeom prst="rect">
            <a:avLst/>
          </a:prstGeom>
          <a:noFill/>
        </p:spPr>
      </p:pic>
      <p:sp>
        <p:nvSpPr>
          <p:cNvPr id="3" name="Marcador de contenido 2">
            <a:extLst>
              <a:ext uri="{FF2B5EF4-FFF2-40B4-BE49-F238E27FC236}">
                <a16:creationId xmlns:a16="http://schemas.microsoft.com/office/drawing/2014/main" id="{4F37495E-AE47-905C-0146-3F78560E2B40}"/>
              </a:ext>
            </a:extLst>
          </p:cNvPr>
          <p:cNvSpPr>
            <a:spLocks noGrp="1"/>
          </p:cNvSpPr>
          <p:nvPr>
            <p:ph sz="half" idx="2"/>
          </p:nvPr>
        </p:nvSpPr>
        <p:spPr>
          <a:xfrm>
            <a:off x="6172200" y="1825625"/>
            <a:ext cx="5181600" cy="4351338"/>
          </a:xfrm>
        </p:spPr>
        <p:txBody>
          <a:bodyPr>
            <a:normAutofit/>
          </a:bodyPr>
          <a:lstStyle/>
          <a:p>
            <a:pPr>
              <a:lnSpc>
                <a:spcPct val="150000"/>
              </a:lnSpc>
              <a:buNone/>
            </a:pPr>
            <a:r>
              <a:rPr lang="es-MX" sz="2000" dirty="0"/>
              <a:t>	De acuerdo con la </a:t>
            </a:r>
            <a:r>
              <a:rPr lang="es-MX" sz="2000" b="1" dirty="0"/>
              <a:t>Organización Mundial de la Salud</a:t>
            </a:r>
            <a:r>
              <a:rPr lang="es-MX" sz="2000" dirty="0"/>
              <a:t>, son cualquier producto, dispositivo, equipo o software cuyo propósito es mantener o mejorar el funcionamiento, la independencia y el bienestar de una persona con discapacidad.</a:t>
            </a:r>
          </a:p>
          <a:p>
            <a:pPr>
              <a:buNone/>
            </a:pPr>
            <a:endParaRPr lang="es-MX" sz="2400" dirty="0"/>
          </a:p>
        </p:txBody>
      </p:sp>
      <p:sp>
        <p:nvSpPr>
          <p:cNvPr id="6" name="AgNum1">
            <a:extLst>
              <a:ext uri="{FF2B5EF4-FFF2-40B4-BE49-F238E27FC236}">
                <a16:creationId xmlns:a16="http://schemas.microsoft.com/office/drawing/2014/main" id="{B0383A97-8973-D086-A45F-38A13B3A1EA1}"/>
              </a:ext>
            </a:extLst>
          </p:cNvPr>
          <p:cNvSpPr/>
          <p:nvPr/>
        </p:nvSpPr>
        <p:spPr>
          <a:xfrm>
            <a:off x="838200" y="365125"/>
            <a:ext cx="711200" cy="711200"/>
          </a:xfrm>
          <a:prstGeom prst="ellipse">
            <a:avLst/>
          </a:prstGeom>
          <a:solidFill>
            <a:srgbClr val="1F7A8C"/>
          </a:solidFill>
          <a:ln>
            <a:noFill/>
          </a:ln>
        </p:spPr>
        <p:txBody>
          <a:bodyPr lIns="0" tIns="0" rIns="0" bIns="0" anchor="ctr"/>
          <a:lstStyle/>
          <a:p>
            <a:pPr algn="ctr"/>
            <a:r>
              <a:rPr lang="es-MX" sz="2600" b="1" dirty="0">
                <a:solidFill>
                  <a:srgbClr val="FFFFFF"/>
                </a:solidFill>
              </a:rPr>
              <a:t>1</a:t>
            </a:r>
          </a:p>
        </p:txBody>
      </p:sp>
      <p:sp>
        <p:nvSpPr>
          <p:cNvPr id="31" name="CuadroTexto 30">
            <a:extLst>
              <a:ext uri="{FF2B5EF4-FFF2-40B4-BE49-F238E27FC236}">
                <a16:creationId xmlns:a16="http://schemas.microsoft.com/office/drawing/2014/main" id="{5A0E069F-723E-8E6A-BFC8-CDFBD9E343DA}"/>
              </a:ext>
            </a:extLst>
          </p:cNvPr>
          <p:cNvSpPr txBox="1"/>
          <p:nvPr/>
        </p:nvSpPr>
        <p:spPr>
          <a:xfrm>
            <a:off x="128587" y="200025"/>
            <a:ext cx="314326" cy="369332"/>
          </a:xfrm>
          <a:prstGeom prst="rect">
            <a:avLst/>
          </a:prstGeom>
          <a:noFill/>
        </p:spPr>
        <p:txBody>
          <a:bodyPr wrap="square" rtlCol="0">
            <a:spAutoFit/>
          </a:bodyPr>
          <a:lstStyle/>
          <a:p>
            <a:r>
              <a:rPr lang="es-ES_tradnl" dirty="0"/>
              <a:t>2</a:t>
            </a:r>
          </a:p>
        </p:txBody>
      </p:sp>
    </p:spTree>
    <p:extLst>
      <p:ext uri="{BB962C8B-B14F-4D97-AF65-F5344CB8AC3E}">
        <p14:creationId xmlns:p14="http://schemas.microsoft.com/office/powerpoint/2010/main" val="4209932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4CBAE1-EB4B-D9B3-BE53-4FE3A98E945B}"/>
              </a:ext>
            </a:extLst>
          </p:cNvPr>
          <p:cNvSpPr>
            <a:spLocks noGrp="1"/>
          </p:cNvSpPr>
          <p:nvPr>
            <p:ph type="title"/>
          </p:nvPr>
        </p:nvSpPr>
        <p:spPr>
          <a:xfrm>
            <a:off x="838200" y="241141"/>
            <a:ext cx="10515600" cy="1325563"/>
          </a:xfrm>
        </p:spPr>
        <p:txBody>
          <a:bodyPr/>
          <a:lstStyle/>
          <a:p>
            <a:r>
              <a:rPr lang="es-ES_tradnl" dirty="0"/>
              <a:t>Referencias</a:t>
            </a:r>
          </a:p>
        </p:txBody>
      </p:sp>
      <p:sp>
        <p:nvSpPr>
          <p:cNvPr id="50" name="RefList"/>
          <p:cNvSpPr/>
          <p:nvPr/>
        </p:nvSpPr>
        <p:spPr>
          <a:xfrm>
            <a:off x="609600" y="1333500"/>
            <a:ext cx="11033760" cy="5067300"/>
          </a:xfrm>
          <a:prstGeom prst="rect">
            <a:avLst/>
          </a:prstGeom>
          <a:noFill/>
        </p:spPr>
        <p:txBody>
          <a:bodyPr wrap="square">
            <a:normAutofit fontScale="62500" lnSpcReduction="20000"/>
          </a:bodyPr>
          <a:lstStyle/>
          <a:p>
            <a:pPr marL="342900" indent="-342900">
              <a:lnSpc>
                <a:spcPct val="120000"/>
              </a:lnSpc>
              <a:spcAft>
                <a:spcPts val="700"/>
              </a:spcAft>
              <a:buFont typeface="+mn-lt"/>
              <a:buAutoNum type="arabicPeriod"/>
            </a:pPr>
            <a:r>
              <a:rPr lang="es-MX" sz="2000" dirty="0">
                <a:solidFill>
                  <a:srgbClr val="2A4A4E"/>
                </a:solidFill>
              </a:rPr>
              <a:t>Jarquin Flores, E. A., Vargas Treviño, M., Cano Pérez, J. L., et al. (2026). Impacto de las tecnologías de asistencia en la rehabilitación de la espasticidad de mano después de un evento cerebral vascular: una revisión sistemática. Registro PROSPERO CRD420251167887.</a:t>
            </a:r>
          </a:p>
          <a:p>
            <a:pPr marL="342900" indent="-342900">
              <a:lnSpc>
                <a:spcPct val="120000"/>
              </a:lnSpc>
              <a:spcAft>
                <a:spcPts val="700"/>
              </a:spcAft>
              <a:buFont typeface="+mn-lt"/>
              <a:buAutoNum type="arabicPeriod"/>
            </a:pPr>
            <a:r>
              <a:rPr lang="es-MX" sz="2000" dirty="0">
                <a:solidFill>
                  <a:srgbClr val="2A4A4E"/>
                </a:solidFill>
              </a:rPr>
              <a:t>Organización Mundial de la Salud y UNICEF. (2022). Global report on assistive technology. Ginebra: OMS y UNICEF.</a:t>
            </a:r>
          </a:p>
          <a:p>
            <a:pPr marL="342900" indent="-342900">
              <a:lnSpc>
                <a:spcPct val="120000"/>
              </a:lnSpc>
              <a:spcAft>
                <a:spcPts val="700"/>
              </a:spcAft>
              <a:buFont typeface="+mn-lt"/>
              <a:buAutoNum type="arabicPeriod"/>
            </a:pPr>
            <a:r>
              <a:rPr lang="es-MX" sz="2000" dirty="0">
                <a:solidFill>
                  <a:srgbClr val="2A4A4E"/>
                </a:solidFill>
              </a:rPr>
              <a:t>Global, Regional, and National Burden of Stroke, 1990–2021: A Systematic Analysis for Global Burden of Disease 2021. (s/f). https://doi.org/10.1161/STROKEAHA.124.048033</a:t>
            </a:r>
          </a:p>
          <a:p>
            <a:pPr marL="342900" indent="-342900">
              <a:lnSpc>
                <a:spcPct val="120000"/>
              </a:lnSpc>
              <a:spcAft>
                <a:spcPts val="700"/>
              </a:spcAft>
              <a:buFont typeface="+mn-lt"/>
              <a:buAutoNum type="arabicPeriod"/>
            </a:pPr>
            <a:r>
              <a:rPr lang="es-MX" sz="2000" dirty="0">
                <a:solidFill>
                  <a:srgbClr val="2A4A4E"/>
                </a:solidFill>
              </a:rPr>
              <a:t>Winstein, C. J., Stein, J., Arena, R., Bates, B., Cherney, L. R., Cramer, S. C., Deruyter, F., Eng, J. J., Fisher, B., Harvey, R. L., Lang, C. E., MacKay-Lyons, M., Ottenbacher, K. J., Pugh, S., Reeves, M. J., Richards, L. G., Stiers, W., &amp; Zorowitz, R. D. (2016). Guidelines for Adult Stroke Rehabilitation and Recovery: A Guideline for Healthcare Professionals From the American Heart Association/American Stroke Association. Stroke, 47(6). https://doi.org/10.1161/STR.0000000000000098</a:t>
            </a:r>
          </a:p>
          <a:p>
            <a:pPr marL="342900" indent="-342900">
              <a:lnSpc>
                <a:spcPct val="120000"/>
              </a:lnSpc>
              <a:spcAft>
                <a:spcPts val="700"/>
              </a:spcAft>
              <a:buFont typeface="+mn-lt"/>
              <a:buAutoNum type="arabicPeriod"/>
            </a:pPr>
            <a:r>
              <a:rPr lang="es-MX" sz="2000" dirty="0">
                <a:solidFill>
                  <a:srgbClr val="2A4A4E"/>
                </a:solidFill>
              </a:rPr>
              <a:t>Dobson, A., Murray, K., Manolov, N., &amp; DaVanzo, J. E. (2018). Economic value of orthotic and prosthetic services among medicare beneficiaries: a claims-based retrospective cohort study, 2011-2014. Journal of neuroengineering and rehabilitation, 15(Suppl 1), 55. https://doi.org/10.1186/s12984-018-0406-7</a:t>
            </a:r>
          </a:p>
          <a:p>
            <a:pPr marL="342900" indent="-342900">
              <a:lnSpc>
                <a:spcPct val="120000"/>
              </a:lnSpc>
              <a:spcAft>
                <a:spcPts val="700"/>
              </a:spcAft>
              <a:buFont typeface="+mn-lt"/>
              <a:buAutoNum type="arabicPeriod"/>
            </a:pPr>
            <a:r>
              <a:rPr lang="es-MX" sz="2000" dirty="0">
                <a:solidFill>
                  <a:srgbClr val="2A4A4E"/>
                </a:solidFill>
              </a:rPr>
              <a:t>Organización Mundial de la Salud. (2018). Resolución WHA71.8: Mejora del acceso a las tecnologías de asistencia. 71.ª Asamblea Mundial de la Salud.</a:t>
            </a:r>
          </a:p>
          <a:p>
            <a:pPr marL="342900" indent="-342900">
              <a:lnSpc>
                <a:spcPct val="120000"/>
              </a:lnSpc>
              <a:spcAft>
                <a:spcPts val="700"/>
              </a:spcAft>
              <a:buFont typeface="+mn-lt"/>
              <a:buAutoNum type="arabicPeriod"/>
            </a:pPr>
            <a:r>
              <a:rPr lang="es-MX" sz="2000" dirty="0">
                <a:solidFill>
                  <a:srgbClr val="2A4A4E"/>
                </a:solidFill>
              </a:rPr>
              <a:t>Huang, Y., et al. (2019). EMG-driven robotic hand rehabilitation combined with NMES in chronic stroke: effects on motor function and spasticity.</a:t>
            </a:r>
          </a:p>
          <a:p>
            <a:pPr marL="342900" indent="-342900">
              <a:lnSpc>
                <a:spcPct val="120000"/>
              </a:lnSpc>
              <a:spcAft>
                <a:spcPts val="700"/>
              </a:spcAft>
              <a:buFont typeface="+mn-lt"/>
              <a:buAutoNum type="arabicPeriod"/>
            </a:pPr>
            <a:r>
              <a:rPr lang="es-MX" sz="2000" dirty="0">
                <a:solidFill>
                  <a:srgbClr val="2A4A4E"/>
                </a:solidFill>
              </a:rPr>
              <a:t>Rodríguez-Hernández, M., et al. (2023). Virtual reality (HandTutor) versus conventional therapy for upper-limb function after stroke: a randomized controlled trial.</a:t>
            </a:r>
          </a:p>
          <a:p>
            <a:pPr marL="342900" indent="-342900">
              <a:lnSpc>
                <a:spcPct val="120000"/>
              </a:lnSpc>
              <a:spcAft>
                <a:spcPts val="700"/>
              </a:spcAft>
              <a:buFont typeface="+mn-lt"/>
              <a:buAutoNum type="arabicPeriod"/>
            </a:pPr>
            <a:r>
              <a:rPr lang="es-MX" sz="2000" dirty="0">
                <a:solidFill>
                  <a:srgbClr val="2A4A4E"/>
                </a:solidFill>
              </a:rPr>
              <a:t>Kaneko, F., et al. (2019). Kinesthetic illusion (KiNvis) combined with NMES for hand spasticity after stroke.</a:t>
            </a:r>
          </a:p>
          <a:p>
            <a:pPr marL="342900" indent="-342900">
              <a:spcAft>
                <a:spcPts val="700"/>
              </a:spcAft>
              <a:buFont typeface="+mn-lt"/>
              <a:buAutoNum type="arabicPeriod"/>
            </a:pPr>
            <a:endParaRPr lang="es-MX" sz="2000" dirty="0">
              <a:solidFill>
                <a:srgbClr val="2A4A4E"/>
              </a:solidFill>
            </a:endParaRPr>
          </a:p>
          <a:p>
            <a:pPr marL="342900" indent="-342900">
              <a:spcAft>
                <a:spcPts val="700"/>
              </a:spcAft>
              <a:buFont typeface="+mn-lt"/>
              <a:buAutoNum type="arabicPeriod"/>
            </a:pPr>
            <a:endParaRPr lang="es-MX" sz="2000" dirty="0">
              <a:solidFill>
                <a:srgbClr val="2A4A4E"/>
              </a:solidFill>
            </a:endParaRPr>
          </a:p>
          <a:p>
            <a:pPr marL="342900" indent="-342900">
              <a:spcAft>
                <a:spcPts val="700"/>
              </a:spcAft>
              <a:buFont typeface="+mn-lt"/>
              <a:buAutoNum type="arabicPeriod"/>
            </a:pPr>
            <a:endParaRPr lang="es-MX" sz="1400" dirty="0">
              <a:solidFill>
                <a:srgbClr val="2A4A4E"/>
              </a:solidFill>
            </a:endParaRPr>
          </a:p>
        </p:txBody>
      </p:sp>
      <p:sp>
        <p:nvSpPr>
          <p:cNvPr id="5" name="CuadroTexto 4">
            <a:extLst>
              <a:ext uri="{FF2B5EF4-FFF2-40B4-BE49-F238E27FC236}">
                <a16:creationId xmlns:a16="http://schemas.microsoft.com/office/drawing/2014/main" id="{D83E3C58-464A-6C9F-BCA4-B18900FA4C2C}"/>
              </a:ext>
            </a:extLst>
          </p:cNvPr>
          <p:cNvSpPr txBox="1"/>
          <p:nvPr/>
        </p:nvSpPr>
        <p:spPr>
          <a:xfrm>
            <a:off x="128586" y="228599"/>
            <a:ext cx="481014" cy="369332"/>
          </a:xfrm>
          <a:prstGeom prst="rect">
            <a:avLst/>
          </a:prstGeom>
          <a:noFill/>
        </p:spPr>
        <p:txBody>
          <a:bodyPr wrap="square" rtlCol="0">
            <a:spAutoFit/>
          </a:bodyPr>
          <a:lstStyle/>
          <a:p>
            <a:r>
              <a:rPr lang="es-ES_tradnl" dirty="0"/>
              <a:t>29</a:t>
            </a:r>
          </a:p>
        </p:txBody>
      </p:sp>
    </p:spTree>
    <p:extLst>
      <p:ext uri="{BB962C8B-B14F-4D97-AF65-F5344CB8AC3E}">
        <p14:creationId xmlns:p14="http://schemas.microsoft.com/office/powerpoint/2010/main" val="951606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67527-915F-48DE-F822-4A00C892A719}"/>
            </a:ext>
          </a:extLst>
        </p:cNvPr>
        <p:cNvGrpSpPr/>
        <p:nvPr/>
      </p:nvGrpSpPr>
      <p:grpSpPr>
        <a:xfrm>
          <a:off x="0" y="0"/>
          <a:ext cx="0" cy="0"/>
          <a:chOff x="0" y="0"/>
          <a:chExt cx="0" cy="0"/>
        </a:xfrm>
      </p:grpSpPr>
      <p:pic>
        <p:nvPicPr>
          <p:cNvPr id="4" name="Picture 8">
            <a:extLst>
              <a:ext uri="{FF2B5EF4-FFF2-40B4-BE49-F238E27FC236}">
                <a16:creationId xmlns:a16="http://schemas.microsoft.com/office/drawing/2014/main" id="{47D2E69C-64F1-4ACB-C585-6C3707E8F7AC}"/>
              </a:ext>
            </a:extLst>
          </p:cNvPr>
          <p:cNvPicPr>
            <a:picLocks noChangeAspect="1" noChangeArrowheads="1"/>
          </p:cNvPicPr>
          <p:nvPr/>
        </p:nvPicPr>
        <p:blipFill>
          <a:blip r:embed="rId3"/>
          <a:srcRect/>
          <a:stretch/>
        </p:blipFill>
        <p:spPr bwMode="auto">
          <a:xfrm>
            <a:off x="0" y="-748460"/>
            <a:ext cx="4479403" cy="7242454"/>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78C27C8D-04DA-0186-005A-4C7E68283C1B}"/>
              </a:ext>
            </a:extLst>
          </p:cNvPr>
          <p:cNvSpPr>
            <a:spLocks noGrp="1"/>
          </p:cNvSpPr>
          <p:nvPr>
            <p:ph type="ctrTitle"/>
          </p:nvPr>
        </p:nvSpPr>
        <p:spPr>
          <a:xfrm>
            <a:off x="3816838" y="1207890"/>
            <a:ext cx="8043620" cy="1439395"/>
          </a:xfrm>
        </p:spPr>
        <p:txBody>
          <a:bodyPr/>
          <a:lstStyle/>
          <a:p>
            <a:pPr algn="ctr"/>
            <a:r>
              <a:rPr lang="es-MX" sz="4000" b="1" dirty="0">
                <a:latin typeface="Segoe UI Semibold" panose="020B0702040204020203" pitchFamily="34" charset="0"/>
                <a:cs typeface="Segoe UI Semibold" panose="020B0702040204020203" pitchFamily="34" charset="0"/>
              </a:rPr>
              <a:t>Asistencias Tecnológicas y su Impacto en la Rehabilitación:</a:t>
            </a:r>
          </a:p>
        </p:txBody>
      </p:sp>
      <p:sp>
        <p:nvSpPr>
          <p:cNvPr id="3" name="Subtítulo 2">
            <a:extLst>
              <a:ext uri="{FF2B5EF4-FFF2-40B4-BE49-F238E27FC236}">
                <a16:creationId xmlns:a16="http://schemas.microsoft.com/office/drawing/2014/main" id="{B6186245-532F-5DFE-1320-5ED5E2AD72AB}"/>
              </a:ext>
            </a:extLst>
          </p:cNvPr>
          <p:cNvSpPr>
            <a:spLocks noGrp="1"/>
          </p:cNvSpPr>
          <p:nvPr>
            <p:ph type="subTitle" idx="1"/>
          </p:nvPr>
        </p:nvSpPr>
        <p:spPr>
          <a:xfrm>
            <a:off x="3655202" y="2763368"/>
            <a:ext cx="8366892" cy="693553"/>
          </a:xfrm>
        </p:spPr>
        <p:txBody>
          <a:bodyPr>
            <a:noAutofit/>
          </a:bodyPr>
          <a:lstStyle/>
          <a:p>
            <a:pPr algn="ctr"/>
            <a:endParaRPr lang="es-MX" sz="2000" dirty="0">
              <a:latin typeface="Segoe UI" panose="020B0502040204020203" pitchFamily="34" charset="0"/>
              <a:cs typeface="Segoe UI" panose="020B0502040204020203" pitchFamily="34" charset="0"/>
            </a:endParaRPr>
          </a:p>
          <a:p>
            <a:pPr algn="ctr"/>
            <a:r>
              <a:rPr lang="es-MX" sz="2000" dirty="0">
                <a:solidFill>
                  <a:schemeClr val="tx2"/>
                </a:solidFill>
                <a:latin typeface="Segoe UI" panose="020B0502040204020203" pitchFamily="34" charset="0"/>
                <a:cs typeface="Segoe UI" panose="020B0502040204020203" pitchFamily="34" charset="0"/>
              </a:rPr>
              <a:t>Una revisión sistemática del caso de la espasticidad de mano </a:t>
            </a:r>
          </a:p>
          <a:p>
            <a:pPr algn="ctr"/>
            <a:r>
              <a:rPr lang="es-MX" sz="2000" dirty="0">
                <a:solidFill>
                  <a:schemeClr val="tx2"/>
                </a:solidFill>
                <a:latin typeface="Segoe UI" panose="020B0502040204020203" pitchFamily="34" charset="0"/>
                <a:cs typeface="Segoe UI" panose="020B0502040204020203" pitchFamily="34" charset="0"/>
              </a:rPr>
              <a:t>Post - EVC</a:t>
            </a:r>
          </a:p>
        </p:txBody>
      </p:sp>
      <p:sp>
        <p:nvSpPr>
          <p:cNvPr id="18" name="CuadroTexto 17">
            <a:extLst>
              <a:ext uri="{FF2B5EF4-FFF2-40B4-BE49-F238E27FC236}">
                <a16:creationId xmlns:a16="http://schemas.microsoft.com/office/drawing/2014/main" id="{2BD9353D-17E4-EA90-EB17-9E37882FFB35}"/>
              </a:ext>
            </a:extLst>
          </p:cNvPr>
          <p:cNvSpPr txBox="1"/>
          <p:nvPr/>
        </p:nvSpPr>
        <p:spPr>
          <a:xfrm>
            <a:off x="4372670" y="4366766"/>
            <a:ext cx="7326402" cy="1338828"/>
          </a:xfrm>
          <a:prstGeom prst="rect">
            <a:avLst/>
          </a:prstGeom>
          <a:noFill/>
        </p:spPr>
        <p:txBody>
          <a:bodyPr wrap="square">
            <a:spAutoFit/>
          </a:bodyPr>
          <a:lstStyle/>
          <a:p>
            <a:pPr algn="ctr">
              <a:lnSpc>
                <a:spcPct val="150000"/>
              </a:lnSpc>
            </a:pPr>
            <a:r>
              <a:rPr lang="es-ES_tradnl" b="0" dirty="0">
                <a:solidFill>
                  <a:schemeClr val="tx1">
                    <a:lumMod val="90000"/>
                    <a:lumOff val="10000"/>
                  </a:schemeClr>
                </a:solidFill>
              </a:rPr>
              <a:t>Ing. Edgar Alejandro Jarquin Flores</a:t>
            </a:r>
          </a:p>
          <a:p>
            <a:pPr algn="ctr"/>
            <a:r>
              <a:rPr lang="es-ES_tradnl" dirty="0">
                <a:solidFill>
                  <a:schemeClr val="tx1">
                    <a:lumMod val="90000"/>
                    <a:lumOff val="10000"/>
                  </a:schemeClr>
                </a:solidFill>
              </a:rPr>
              <a:t>Estudiante de Maestría en Ingeniería </a:t>
            </a:r>
          </a:p>
          <a:p>
            <a:pPr algn="ctr"/>
            <a:r>
              <a:rPr lang="es-ES_tradnl" dirty="0">
                <a:solidFill>
                  <a:schemeClr val="tx1">
                    <a:lumMod val="90000"/>
                    <a:lumOff val="10000"/>
                  </a:schemeClr>
                </a:solidFill>
              </a:rPr>
              <a:t>Facultad de Sistemas Biológicos e Innovación Tecnológica</a:t>
            </a:r>
          </a:p>
          <a:p>
            <a:pPr algn="ctr"/>
            <a:r>
              <a:rPr lang="es-ES_tradnl" dirty="0">
                <a:solidFill>
                  <a:schemeClr val="tx1">
                    <a:lumMod val="90000"/>
                    <a:lumOff val="10000"/>
                  </a:schemeClr>
                </a:solidFill>
              </a:rPr>
              <a:t>Universidad Autónoma “Benito Juárez de Oaxaca.</a:t>
            </a:r>
            <a:endParaRPr lang="es-ES_tradnl" b="0" dirty="0">
              <a:solidFill>
                <a:schemeClr val="tx1">
                  <a:lumMod val="90000"/>
                  <a:lumOff val="10000"/>
                </a:schemeClr>
              </a:solidFill>
            </a:endParaRPr>
          </a:p>
        </p:txBody>
      </p:sp>
    </p:spTree>
    <p:extLst>
      <p:ext uri="{BB962C8B-B14F-4D97-AF65-F5344CB8AC3E}">
        <p14:creationId xmlns:p14="http://schemas.microsoft.com/office/powerpoint/2010/main" val="2438243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229F09-E0F5-81EA-D21A-57C079A654A9}"/>
              </a:ext>
            </a:extLst>
          </p:cNvPr>
          <p:cNvSpPr>
            <a:spLocks noGrp="1"/>
          </p:cNvSpPr>
          <p:nvPr>
            <p:ph type="title"/>
          </p:nvPr>
        </p:nvSpPr>
        <p:spPr/>
        <p:txBody>
          <a:bodyPr/>
          <a:lstStyle/>
          <a:p>
            <a:r>
              <a:rPr lang="es-MX" dirty="0"/>
              <a:t>Tipos de asistencias tecnológicas</a:t>
            </a:r>
          </a:p>
        </p:txBody>
      </p:sp>
      <p:sp>
        <p:nvSpPr>
          <p:cNvPr id="50" name="CardVisión"/>
          <p:cNvSpPr/>
          <p:nvPr/>
        </p:nvSpPr>
        <p:spPr>
          <a:xfrm>
            <a:off x="457200" y="1905000"/>
            <a:ext cx="3619500" cy="2159000"/>
          </a:xfrm>
          <a:prstGeom prst="roundRect">
            <a:avLst>
              <a:gd name="adj" fmla="val 5000"/>
            </a:avLst>
          </a:prstGeom>
          <a:solidFill>
            <a:srgbClr val="FFFFFF"/>
          </a:solidFill>
          <a:ln w="12700">
            <a:solidFill>
              <a:srgbClr val="DCEAE9"/>
            </a:solidFill>
          </a:ln>
        </p:spPr>
        <p:txBody>
          <a:bodyPr/>
          <a:lstStyle/>
          <a:p>
            <a:endParaRPr/>
          </a:p>
        </p:txBody>
      </p:sp>
      <p:sp>
        <p:nvSpPr>
          <p:cNvPr id="51" name="HeadVisión"/>
          <p:cNvSpPr/>
          <p:nvPr/>
        </p:nvSpPr>
        <p:spPr>
          <a:xfrm>
            <a:off x="457200" y="1905000"/>
            <a:ext cx="3619500" cy="736600"/>
          </a:xfrm>
          <a:prstGeom prst="roundRect">
            <a:avLst>
              <a:gd name="adj" fmla="val 5000"/>
            </a:avLst>
          </a:prstGeom>
          <a:solidFill>
            <a:srgbClr val="1F7A8C"/>
          </a:solidFill>
          <a:ln>
            <a:noFill/>
          </a:ln>
        </p:spPr>
        <p:txBody>
          <a:bodyPr lIns="711200" rIns="101600" anchor="ctr"/>
          <a:lstStyle/>
          <a:p>
            <a:pPr algn="l"/>
            <a:r>
              <a:rPr lang="es-MX" sz="2000" b="1" dirty="0">
                <a:solidFill>
                  <a:srgbClr val="FFFFFF"/>
                </a:solidFill>
              </a:rPr>
              <a:t>Visión</a:t>
            </a:r>
            <a:endParaRPr lang="es-MX" sz="1800" b="1" dirty="0">
              <a:solidFill>
                <a:srgbClr val="FFFFFF"/>
              </a:solidFill>
            </a:endParaRPr>
          </a:p>
        </p:txBody>
      </p:sp>
      <p:sp>
        <p:nvSpPr>
          <p:cNvPr id="52" name="BodyVisión"/>
          <p:cNvSpPr/>
          <p:nvPr/>
        </p:nvSpPr>
        <p:spPr>
          <a:xfrm>
            <a:off x="660400" y="2740024"/>
            <a:ext cx="3213100" cy="1168400"/>
          </a:xfrm>
          <a:prstGeom prst="rect">
            <a:avLst/>
          </a:prstGeom>
          <a:noFill/>
        </p:spPr>
        <p:txBody>
          <a:bodyPr wrap="square" anchor="ctr">
            <a:normAutofit/>
          </a:bodyPr>
          <a:lstStyle/>
          <a:p>
            <a:r>
              <a:rPr lang="es-MX" sz="2000" dirty="0">
                <a:solidFill>
                  <a:srgbClr val="2A4A4E"/>
                </a:solidFill>
              </a:rPr>
              <a:t>Gafas, lupas ópticas y lupas digitales de mano. </a:t>
            </a:r>
          </a:p>
        </p:txBody>
      </p:sp>
      <p:sp>
        <p:nvSpPr>
          <p:cNvPr id="53" name="CardAudición"/>
          <p:cNvSpPr/>
          <p:nvPr/>
        </p:nvSpPr>
        <p:spPr>
          <a:xfrm>
            <a:off x="4305300" y="1905000"/>
            <a:ext cx="3619500" cy="2159000"/>
          </a:xfrm>
          <a:prstGeom prst="roundRect">
            <a:avLst>
              <a:gd name="adj" fmla="val 5000"/>
            </a:avLst>
          </a:prstGeom>
          <a:solidFill>
            <a:srgbClr val="FFFFFF"/>
          </a:solidFill>
          <a:ln w="12700">
            <a:solidFill>
              <a:srgbClr val="DCEAE9"/>
            </a:solidFill>
          </a:ln>
        </p:spPr>
        <p:txBody>
          <a:bodyPr/>
          <a:lstStyle/>
          <a:p>
            <a:endParaRPr/>
          </a:p>
        </p:txBody>
      </p:sp>
      <p:sp>
        <p:nvSpPr>
          <p:cNvPr id="54" name="HeadAudición"/>
          <p:cNvSpPr/>
          <p:nvPr/>
        </p:nvSpPr>
        <p:spPr>
          <a:xfrm>
            <a:off x="4305300" y="1905000"/>
            <a:ext cx="3619500" cy="736600"/>
          </a:xfrm>
          <a:prstGeom prst="roundRect">
            <a:avLst>
              <a:gd name="adj" fmla="val 5000"/>
            </a:avLst>
          </a:prstGeom>
          <a:solidFill>
            <a:srgbClr val="1C6E96"/>
          </a:solidFill>
          <a:ln>
            <a:noFill/>
          </a:ln>
        </p:spPr>
        <p:txBody>
          <a:bodyPr lIns="711200" rIns="101600" anchor="ctr"/>
          <a:lstStyle/>
          <a:p>
            <a:pPr algn="l"/>
            <a:r>
              <a:rPr lang="es-MX" sz="2000" b="1" dirty="0">
                <a:solidFill>
                  <a:srgbClr val="FFFFFF"/>
                </a:solidFill>
              </a:rPr>
              <a:t>Audición</a:t>
            </a:r>
            <a:endParaRPr lang="es-MX" sz="1800" b="1" dirty="0">
              <a:solidFill>
                <a:srgbClr val="FFFFFF"/>
              </a:solidFill>
            </a:endParaRPr>
          </a:p>
        </p:txBody>
      </p:sp>
      <p:sp>
        <p:nvSpPr>
          <p:cNvPr id="55" name="BodyAudición"/>
          <p:cNvSpPr/>
          <p:nvPr/>
        </p:nvSpPr>
        <p:spPr>
          <a:xfrm>
            <a:off x="4508500" y="2740024"/>
            <a:ext cx="3213100" cy="1168400"/>
          </a:xfrm>
          <a:prstGeom prst="rect">
            <a:avLst/>
          </a:prstGeom>
          <a:noFill/>
        </p:spPr>
        <p:txBody>
          <a:bodyPr wrap="square" anchor="ctr">
            <a:normAutofit/>
          </a:bodyPr>
          <a:lstStyle/>
          <a:p>
            <a:r>
              <a:rPr lang="es-MX" sz="2000" dirty="0">
                <a:solidFill>
                  <a:srgbClr val="2A4A4E"/>
                </a:solidFill>
              </a:rPr>
              <a:t>Audífonos y sistemas FM. Alta necesidad pero acceso muy bajo.</a:t>
            </a:r>
          </a:p>
        </p:txBody>
      </p:sp>
      <p:sp>
        <p:nvSpPr>
          <p:cNvPr id="56" name="CardMovilidad"/>
          <p:cNvSpPr/>
          <p:nvPr/>
        </p:nvSpPr>
        <p:spPr>
          <a:xfrm>
            <a:off x="8153400" y="1905000"/>
            <a:ext cx="3619500" cy="2159000"/>
          </a:xfrm>
          <a:prstGeom prst="roundRect">
            <a:avLst>
              <a:gd name="adj" fmla="val 5000"/>
            </a:avLst>
          </a:prstGeom>
          <a:solidFill>
            <a:srgbClr val="FFFFFF"/>
          </a:solidFill>
          <a:ln w="12700">
            <a:solidFill>
              <a:srgbClr val="DCEAE9"/>
            </a:solidFill>
          </a:ln>
        </p:spPr>
        <p:txBody>
          <a:bodyPr/>
          <a:lstStyle/>
          <a:p>
            <a:endParaRPr/>
          </a:p>
        </p:txBody>
      </p:sp>
      <p:sp>
        <p:nvSpPr>
          <p:cNvPr id="57" name="HeadMovilidad"/>
          <p:cNvSpPr/>
          <p:nvPr/>
        </p:nvSpPr>
        <p:spPr>
          <a:xfrm>
            <a:off x="8153400" y="1905000"/>
            <a:ext cx="3619500" cy="736600"/>
          </a:xfrm>
          <a:prstGeom prst="roundRect">
            <a:avLst>
              <a:gd name="adj" fmla="val 5000"/>
            </a:avLst>
          </a:prstGeom>
          <a:solidFill>
            <a:srgbClr val="0E4D5C"/>
          </a:solidFill>
          <a:ln>
            <a:noFill/>
          </a:ln>
        </p:spPr>
        <p:txBody>
          <a:bodyPr lIns="711200" rIns="101600" anchor="ctr"/>
          <a:lstStyle/>
          <a:p>
            <a:pPr algn="l"/>
            <a:r>
              <a:rPr lang="es-MX" sz="2000" b="1" dirty="0">
                <a:solidFill>
                  <a:srgbClr val="FFFFFF"/>
                </a:solidFill>
              </a:rPr>
              <a:t>Movilidad</a:t>
            </a:r>
            <a:endParaRPr lang="es-MX" sz="1800" b="1" dirty="0">
              <a:solidFill>
                <a:srgbClr val="FFFFFF"/>
              </a:solidFill>
            </a:endParaRPr>
          </a:p>
        </p:txBody>
      </p:sp>
      <p:sp>
        <p:nvSpPr>
          <p:cNvPr id="58" name="BodyMovilidad"/>
          <p:cNvSpPr/>
          <p:nvPr/>
        </p:nvSpPr>
        <p:spPr>
          <a:xfrm>
            <a:off x="8356600" y="2711448"/>
            <a:ext cx="3213100" cy="1168400"/>
          </a:xfrm>
          <a:prstGeom prst="rect">
            <a:avLst/>
          </a:prstGeom>
          <a:noFill/>
        </p:spPr>
        <p:txBody>
          <a:bodyPr wrap="square" anchor="ctr">
            <a:normAutofit/>
          </a:bodyPr>
          <a:lstStyle/>
          <a:p>
            <a:r>
              <a:rPr lang="es-MX" sz="2000" dirty="0">
                <a:solidFill>
                  <a:srgbClr val="2A4A4E"/>
                </a:solidFill>
              </a:rPr>
              <a:t>Bastones, muletas, andadores, sillas de ruedas, órtesis y prótesis</a:t>
            </a:r>
          </a:p>
        </p:txBody>
      </p:sp>
      <p:sp>
        <p:nvSpPr>
          <p:cNvPr id="59" name="CardAutocuidado"/>
          <p:cNvSpPr/>
          <p:nvPr/>
        </p:nvSpPr>
        <p:spPr>
          <a:xfrm>
            <a:off x="457200" y="4241800"/>
            <a:ext cx="3619500" cy="2159000"/>
          </a:xfrm>
          <a:prstGeom prst="roundRect">
            <a:avLst>
              <a:gd name="adj" fmla="val 5000"/>
            </a:avLst>
          </a:prstGeom>
          <a:solidFill>
            <a:srgbClr val="FFFFFF"/>
          </a:solidFill>
          <a:ln w="12700">
            <a:solidFill>
              <a:srgbClr val="DCEAE9"/>
            </a:solidFill>
          </a:ln>
        </p:spPr>
        <p:txBody>
          <a:bodyPr/>
          <a:lstStyle/>
          <a:p>
            <a:endParaRPr/>
          </a:p>
        </p:txBody>
      </p:sp>
      <p:sp>
        <p:nvSpPr>
          <p:cNvPr id="60" name="HeadAutocuidado"/>
          <p:cNvSpPr/>
          <p:nvPr/>
        </p:nvSpPr>
        <p:spPr>
          <a:xfrm>
            <a:off x="457200" y="4241800"/>
            <a:ext cx="3619500" cy="736600"/>
          </a:xfrm>
          <a:prstGeom prst="roundRect">
            <a:avLst>
              <a:gd name="adj" fmla="val 5000"/>
            </a:avLst>
          </a:prstGeom>
          <a:solidFill>
            <a:srgbClr val="1C7A57"/>
          </a:solidFill>
          <a:ln>
            <a:noFill/>
          </a:ln>
        </p:spPr>
        <p:txBody>
          <a:bodyPr lIns="711200" rIns="101600" anchor="ctr"/>
          <a:lstStyle/>
          <a:p>
            <a:pPr algn="l"/>
            <a:r>
              <a:rPr lang="es-MX" sz="2000" b="1" dirty="0">
                <a:solidFill>
                  <a:srgbClr val="FFFFFF"/>
                </a:solidFill>
              </a:rPr>
              <a:t>Autocuidado</a:t>
            </a:r>
          </a:p>
        </p:txBody>
      </p:sp>
      <p:sp>
        <p:nvSpPr>
          <p:cNvPr id="61" name="BodyAutocuidado"/>
          <p:cNvSpPr/>
          <p:nvPr/>
        </p:nvSpPr>
        <p:spPr>
          <a:xfrm>
            <a:off x="660400" y="5105400"/>
            <a:ext cx="3213100" cy="1168400"/>
          </a:xfrm>
          <a:prstGeom prst="rect">
            <a:avLst/>
          </a:prstGeom>
          <a:noFill/>
        </p:spPr>
        <p:txBody>
          <a:bodyPr wrap="square" anchor="ctr">
            <a:normAutofit fontScale="92500" lnSpcReduction="10000"/>
          </a:bodyPr>
          <a:lstStyle/>
          <a:p>
            <a:r>
              <a:rPr lang="es-MX" sz="2000" dirty="0">
                <a:solidFill>
                  <a:srgbClr val="2A4A4E"/>
                </a:solidFill>
              </a:rPr>
              <a:t>Sillas para ducha, baño e inodoro, productos para incontinencia y organizadores de pastillas.</a:t>
            </a:r>
          </a:p>
        </p:txBody>
      </p:sp>
      <p:sp>
        <p:nvSpPr>
          <p:cNvPr id="62" name="CardComunicación"/>
          <p:cNvSpPr/>
          <p:nvPr/>
        </p:nvSpPr>
        <p:spPr>
          <a:xfrm>
            <a:off x="4305300" y="4241800"/>
            <a:ext cx="3619500" cy="2159000"/>
          </a:xfrm>
          <a:prstGeom prst="roundRect">
            <a:avLst>
              <a:gd name="adj" fmla="val 5000"/>
            </a:avLst>
          </a:prstGeom>
          <a:solidFill>
            <a:srgbClr val="FFFFFF"/>
          </a:solidFill>
          <a:ln w="12700">
            <a:solidFill>
              <a:srgbClr val="DCEAE9"/>
            </a:solidFill>
          </a:ln>
        </p:spPr>
        <p:txBody>
          <a:bodyPr/>
          <a:lstStyle/>
          <a:p>
            <a:endParaRPr/>
          </a:p>
        </p:txBody>
      </p:sp>
      <p:sp>
        <p:nvSpPr>
          <p:cNvPr id="63" name="HeadComunicación"/>
          <p:cNvSpPr/>
          <p:nvPr/>
        </p:nvSpPr>
        <p:spPr>
          <a:xfrm>
            <a:off x="4305300" y="4241800"/>
            <a:ext cx="3619500" cy="736600"/>
          </a:xfrm>
          <a:prstGeom prst="roundRect">
            <a:avLst>
              <a:gd name="adj" fmla="val 5000"/>
            </a:avLst>
          </a:prstGeom>
          <a:solidFill>
            <a:srgbClr val="1C7A57"/>
          </a:solidFill>
          <a:ln>
            <a:noFill/>
          </a:ln>
        </p:spPr>
        <p:txBody>
          <a:bodyPr lIns="711200" rIns="101600" anchor="ctr"/>
          <a:lstStyle/>
          <a:p>
            <a:pPr algn="l"/>
            <a:r>
              <a:rPr lang="es-MX" sz="2000" b="1" dirty="0">
                <a:solidFill>
                  <a:srgbClr val="FFFFFF"/>
                </a:solidFill>
              </a:rPr>
              <a:t>Comunicación</a:t>
            </a:r>
            <a:endParaRPr lang="es-MX" sz="1800" b="1" dirty="0">
              <a:solidFill>
                <a:srgbClr val="FFFFFF"/>
              </a:solidFill>
            </a:endParaRPr>
          </a:p>
        </p:txBody>
      </p:sp>
      <p:sp>
        <p:nvSpPr>
          <p:cNvPr id="64" name="BodyComunicación"/>
          <p:cNvSpPr/>
          <p:nvPr/>
        </p:nvSpPr>
        <p:spPr>
          <a:xfrm>
            <a:off x="4508500" y="5105400"/>
            <a:ext cx="3213100" cy="1168400"/>
          </a:xfrm>
          <a:prstGeom prst="rect">
            <a:avLst/>
          </a:prstGeom>
          <a:noFill/>
        </p:spPr>
        <p:txBody>
          <a:bodyPr wrap="square" anchor="ctr">
            <a:normAutofit fontScale="92500" lnSpcReduction="10000"/>
          </a:bodyPr>
          <a:lstStyle/>
          <a:p>
            <a:r>
              <a:rPr lang="es-MX" sz="2000" dirty="0">
                <a:solidFill>
                  <a:srgbClr val="2A4A4E"/>
                </a:solidFill>
              </a:rPr>
              <a:t>Teléfonos inteligentes y móviles simplificados, tableros, libros y tarjetas de comunicación.</a:t>
            </a:r>
          </a:p>
        </p:txBody>
      </p:sp>
      <p:sp>
        <p:nvSpPr>
          <p:cNvPr id="65" name="CardCognición"/>
          <p:cNvSpPr/>
          <p:nvPr/>
        </p:nvSpPr>
        <p:spPr>
          <a:xfrm>
            <a:off x="8153400" y="4241800"/>
            <a:ext cx="3619500" cy="2159000"/>
          </a:xfrm>
          <a:prstGeom prst="roundRect">
            <a:avLst>
              <a:gd name="adj" fmla="val 5000"/>
            </a:avLst>
          </a:prstGeom>
          <a:solidFill>
            <a:srgbClr val="FFFFFF"/>
          </a:solidFill>
          <a:ln w="12700">
            <a:solidFill>
              <a:srgbClr val="DCEAE9"/>
            </a:solidFill>
          </a:ln>
        </p:spPr>
        <p:txBody>
          <a:bodyPr/>
          <a:lstStyle/>
          <a:p>
            <a:endParaRPr/>
          </a:p>
        </p:txBody>
      </p:sp>
      <p:sp>
        <p:nvSpPr>
          <p:cNvPr id="66" name="HeadCognición"/>
          <p:cNvSpPr/>
          <p:nvPr/>
        </p:nvSpPr>
        <p:spPr>
          <a:xfrm>
            <a:off x="8153400" y="4241800"/>
            <a:ext cx="3619500" cy="736600"/>
          </a:xfrm>
          <a:prstGeom prst="roundRect">
            <a:avLst>
              <a:gd name="adj" fmla="val 5000"/>
            </a:avLst>
          </a:prstGeom>
          <a:solidFill>
            <a:srgbClr val="176B4E"/>
          </a:solidFill>
          <a:ln>
            <a:noFill/>
          </a:ln>
        </p:spPr>
        <p:txBody>
          <a:bodyPr lIns="711200" rIns="101600" anchor="ctr"/>
          <a:lstStyle/>
          <a:p>
            <a:pPr algn="l"/>
            <a:r>
              <a:rPr lang="es-MX" sz="2000" b="1" dirty="0">
                <a:solidFill>
                  <a:srgbClr val="FFFFFF"/>
                </a:solidFill>
              </a:rPr>
              <a:t>Cognición</a:t>
            </a:r>
            <a:endParaRPr lang="es-MX" sz="1800" b="1" dirty="0">
              <a:solidFill>
                <a:srgbClr val="FFFFFF"/>
              </a:solidFill>
            </a:endParaRPr>
          </a:p>
        </p:txBody>
      </p:sp>
      <p:sp>
        <p:nvSpPr>
          <p:cNvPr id="67" name="BodyCognición"/>
          <p:cNvSpPr/>
          <p:nvPr/>
        </p:nvSpPr>
        <p:spPr>
          <a:xfrm>
            <a:off x="8356600" y="5105400"/>
            <a:ext cx="3213100" cy="1168400"/>
          </a:xfrm>
          <a:prstGeom prst="rect">
            <a:avLst/>
          </a:prstGeom>
          <a:noFill/>
        </p:spPr>
        <p:txBody>
          <a:bodyPr wrap="square" anchor="ctr">
            <a:normAutofit fontScale="92500" lnSpcReduction="10000"/>
          </a:bodyPr>
          <a:lstStyle/>
          <a:p>
            <a:r>
              <a:rPr lang="es-MX" sz="2000" dirty="0">
                <a:solidFill>
                  <a:srgbClr val="2A4A4E"/>
                </a:solidFill>
              </a:rPr>
              <a:t>Apps de recordatorios y alarmas, software de predicción de palabras y asistentes de memoria.</a:t>
            </a:r>
          </a:p>
        </p:txBody>
      </p:sp>
      <p:pic>
        <p:nvPicPr>
          <p:cNvPr id="68" name="Graphic 68" descr="Icono visión"/>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9600" y="2070100"/>
            <a:ext cx="406400" cy="406400"/>
          </a:xfrm>
          <a:prstGeom prst="rect">
            <a:avLst/>
          </a:prstGeom>
        </p:spPr>
      </p:pic>
      <p:pic>
        <p:nvPicPr>
          <p:cNvPr id="69" name="Graphic 69" descr="Icono audición"/>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457700" y="2070100"/>
            <a:ext cx="406400" cy="406400"/>
          </a:xfrm>
          <a:prstGeom prst="rect">
            <a:avLst/>
          </a:prstGeom>
        </p:spPr>
      </p:pic>
      <p:pic>
        <p:nvPicPr>
          <p:cNvPr id="70" name="Graphic 70" descr="Icono movilidad"/>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305800" y="2070100"/>
            <a:ext cx="406400" cy="406400"/>
          </a:xfrm>
          <a:prstGeom prst="rect">
            <a:avLst/>
          </a:prstGeom>
        </p:spPr>
      </p:pic>
      <p:pic>
        <p:nvPicPr>
          <p:cNvPr id="71" name="Graphic 71" descr="Icono autocuidado"/>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09600" y="4406900"/>
            <a:ext cx="406400" cy="406400"/>
          </a:xfrm>
          <a:prstGeom prst="rect">
            <a:avLst/>
          </a:prstGeom>
        </p:spPr>
      </p:pic>
      <p:pic>
        <p:nvPicPr>
          <p:cNvPr id="72" name="Graphic 72" descr="Icono comunicación"/>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457700" y="4406900"/>
            <a:ext cx="406400" cy="406400"/>
          </a:xfrm>
          <a:prstGeom prst="rect">
            <a:avLst/>
          </a:prstGeom>
        </p:spPr>
      </p:pic>
      <p:pic>
        <p:nvPicPr>
          <p:cNvPr id="73" name="Graphic 73" descr="Icono cognición"/>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05800" y="4406900"/>
            <a:ext cx="406400" cy="406400"/>
          </a:xfrm>
          <a:prstGeom prst="rect">
            <a:avLst/>
          </a:prstGeom>
        </p:spPr>
      </p:pic>
      <p:sp>
        <p:nvSpPr>
          <p:cNvPr id="5" name="CuadroTexto 4">
            <a:extLst>
              <a:ext uri="{FF2B5EF4-FFF2-40B4-BE49-F238E27FC236}">
                <a16:creationId xmlns:a16="http://schemas.microsoft.com/office/drawing/2014/main" id="{C916E486-711A-A1CC-ADD9-F815622C72D9}"/>
              </a:ext>
            </a:extLst>
          </p:cNvPr>
          <p:cNvSpPr txBox="1"/>
          <p:nvPr/>
        </p:nvSpPr>
        <p:spPr>
          <a:xfrm>
            <a:off x="142874" y="228599"/>
            <a:ext cx="314325" cy="369332"/>
          </a:xfrm>
          <a:prstGeom prst="rect">
            <a:avLst/>
          </a:prstGeom>
          <a:noFill/>
        </p:spPr>
        <p:txBody>
          <a:bodyPr wrap="square" rtlCol="0">
            <a:spAutoFit/>
          </a:bodyPr>
          <a:lstStyle/>
          <a:p>
            <a:r>
              <a:rPr lang="es-ES_tradnl" dirty="0"/>
              <a:t>3</a:t>
            </a:r>
          </a:p>
        </p:txBody>
      </p:sp>
    </p:spTree>
    <p:extLst>
      <p:ext uri="{BB962C8B-B14F-4D97-AF65-F5344CB8AC3E}">
        <p14:creationId xmlns:p14="http://schemas.microsoft.com/office/powerpoint/2010/main" val="3662407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9F81CA-7957-D3E7-A342-502312F3C774}"/>
              </a:ext>
            </a:extLst>
          </p:cNvPr>
          <p:cNvSpPr>
            <a:spLocks noGrp="1"/>
          </p:cNvSpPr>
          <p:nvPr>
            <p:ph type="title"/>
          </p:nvPr>
        </p:nvSpPr>
        <p:spPr>
          <a:xfrm>
            <a:off x="628650" y="365125"/>
            <a:ext cx="10725150" cy="1325563"/>
          </a:xfrm>
        </p:spPr>
        <p:txBody>
          <a:bodyPr>
            <a:normAutofit/>
          </a:bodyPr>
          <a:lstStyle/>
          <a:p>
            <a:r>
              <a:rPr lang="es-ES_tradnl" dirty="0"/>
              <a:t>La necesidad global de las asistencias tecnológicas</a:t>
            </a:r>
          </a:p>
        </p:txBody>
      </p:sp>
      <p:sp>
        <p:nvSpPr>
          <p:cNvPr id="50" name="Tile51"/>
          <p:cNvSpPr/>
          <p:nvPr/>
        </p:nvSpPr>
        <p:spPr>
          <a:xfrm>
            <a:off x="508000" y="1930400"/>
            <a:ext cx="5461000" cy="1905000"/>
          </a:xfrm>
          <a:prstGeom prst="roundRect">
            <a:avLst>
              <a:gd name="adj" fmla="val 6000"/>
            </a:avLst>
          </a:prstGeom>
          <a:solidFill>
            <a:srgbClr val="1F7A8C"/>
          </a:solidFill>
          <a:ln>
            <a:noFill/>
          </a:ln>
        </p:spPr>
        <p:txBody>
          <a:bodyPr lIns="91440" rIns="91440" anchor="ctr"/>
          <a:lstStyle/>
          <a:p>
            <a:pPr algn="ctr"/>
            <a:r>
              <a:rPr lang="es-MX" sz="4400" b="1" dirty="0">
                <a:solidFill>
                  <a:srgbClr val="FFFFFF"/>
                </a:solidFill>
              </a:rPr>
              <a:t>2,500 M</a:t>
            </a:r>
          </a:p>
          <a:p>
            <a:pPr algn="ctr"/>
            <a:r>
              <a:rPr lang="es-MX" sz="1500" dirty="0">
                <a:solidFill>
                  <a:srgbClr val="EAF6F3"/>
                </a:solidFill>
              </a:rPr>
              <a:t>de personas necesitan hoy al menos un producto de apoyo</a:t>
            </a:r>
          </a:p>
        </p:txBody>
      </p:sp>
      <p:sp>
        <p:nvSpPr>
          <p:cNvPr id="51" name="Tile52"/>
          <p:cNvSpPr/>
          <p:nvPr/>
        </p:nvSpPr>
        <p:spPr>
          <a:xfrm>
            <a:off x="6223000" y="1930400"/>
            <a:ext cx="5461000" cy="1905000"/>
          </a:xfrm>
          <a:prstGeom prst="roundRect">
            <a:avLst>
              <a:gd name="adj" fmla="val 6000"/>
            </a:avLst>
          </a:prstGeom>
          <a:solidFill>
            <a:srgbClr val="1C7A57"/>
          </a:solidFill>
          <a:ln>
            <a:noFill/>
          </a:ln>
        </p:spPr>
        <p:txBody>
          <a:bodyPr lIns="91440" rIns="91440" anchor="ctr"/>
          <a:lstStyle/>
          <a:p>
            <a:pPr algn="ctr"/>
            <a:r>
              <a:rPr lang="es-MX" sz="4400" b="1" dirty="0">
                <a:solidFill>
                  <a:srgbClr val="FFFFFF"/>
                </a:solidFill>
              </a:rPr>
              <a:t>3,500 M</a:t>
            </a:r>
          </a:p>
          <a:p>
            <a:pPr algn="ctr"/>
            <a:r>
              <a:rPr lang="es-MX" sz="1500" dirty="0">
                <a:solidFill>
                  <a:srgbClr val="EAF6F3"/>
                </a:solidFill>
              </a:rPr>
              <a:t>lo necesitarán para 2050 por el envejecimiento y las enfermedades no transmisibles</a:t>
            </a:r>
          </a:p>
        </p:txBody>
      </p:sp>
      <p:sp>
        <p:nvSpPr>
          <p:cNvPr id="52" name="GapPanel"/>
          <p:cNvSpPr/>
          <p:nvPr/>
        </p:nvSpPr>
        <p:spPr>
          <a:xfrm>
            <a:off x="508000" y="4064000"/>
            <a:ext cx="11176000" cy="1778000"/>
          </a:xfrm>
          <a:prstGeom prst="roundRect">
            <a:avLst>
              <a:gd name="adj" fmla="val 5000"/>
            </a:avLst>
          </a:prstGeom>
          <a:solidFill>
            <a:srgbClr val="FFFFFF"/>
          </a:solidFill>
          <a:ln w="12700">
            <a:solidFill>
              <a:srgbClr val="DCEAE9"/>
            </a:solidFill>
          </a:ln>
        </p:spPr>
        <p:txBody>
          <a:bodyPr/>
          <a:lstStyle/>
          <a:p>
            <a:endParaRPr/>
          </a:p>
        </p:txBody>
      </p:sp>
      <p:sp>
        <p:nvSpPr>
          <p:cNvPr id="53" name="GapHead"/>
          <p:cNvSpPr/>
          <p:nvPr/>
        </p:nvSpPr>
        <p:spPr>
          <a:xfrm>
            <a:off x="787400" y="4241800"/>
            <a:ext cx="10617200" cy="355600"/>
          </a:xfrm>
          <a:prstGeom prst="rect">
            <a:avLst/>
          </a:prstGeom>
          <a:noFill/>
        </p:spPr>
        <p:txBody>
          <a:bodyPr/>
          <a:lstStyle/>
          <a:p>
            <a:r>
              <a:rPr lang="es-MX" sz="1700" b="1" dirty="0">
                <a:solidFill>
                  <a:srgbClr val="14323B"/>
                </a:solidFill>
              </a:rPr>
              <a:t>Una brecha de acceso profunda — casi 1,000 millones sin acceso</a:t>
            </a:r>
          </a:p>
        </p:txBody>
      </p:sp>
      <p:sp>
        <p:nvSpPr>
          <p:cNvPr id="54" name="Fig55"/>
          <p:cNvSpPr/>
          <p:nvPr/>
        </p:nvSpPr>
        <p:spPr>
          <a:xfrm>
            <a:off x="1143000" y="4724400"/>
            <a:ext cx="4572000" cy="914400"/>
          </a:xfrm>
          <a:prstGeom prst="rect">
            <a:avLst/>
          </a:prstGeom>
          <a:noFill/>
        </p:spPr>
        <p:txBody>
          <a:bodyPr anchor="ctr"/>
          <a:lstStyle/>
          <a:p>
            <a:r>
              <a:rPr lang="es-MX" sz="3200" b="1" dirty="0">
                <a:solidFill>
                  <a:srgbClr val="E97132"/>
                </a:solidFill>
              </a:rPr>
              <a:t>3%  </a:t>
            </a:r>
            <a:r>
              <a:rPr lang="es-MX" sz="1500" dirty="0">
                <a:solidFill>
                  <a:srgbClr val="2A4A4E"/>
                </a:solidFill>
              </a:rPr>
              <a:t>de acceso en los países de ingresos bajos</a:t>
            </a:r>
          </a:p>
        </p:txBody>
      </p:sp>
      <p:sp>
        <p:nvSpPr>
          <p:cNvPr id="55" name="Fig56"/>
          <p:cNvSpPr/>
          <p:nvPr/>
        </p:nvSpPr>
        <p:spPr>
          <a:xfrm>
            <a:off x="6350000" y="4724400"/>
            <a:ext cx="4572000" cy="914400"/>
          </a:xfrm>
          <a:prstGeom prst="rect">
            <a:avLst/>
          </a:prstGeom>
          <a:noFill/>
        </p:spPr>
        <p:txBody>
          <a:bodyPr anchor="ctr"/>
          <a:lstStyle/>
          <a:p>
            <a:r>
              <a:rPr lang="es-MX" sz="3200" b="1" dirty="0">
                <a:solidFill>
                  <a:srgbClr val="1C7A57"/>
                </a:solidFill>
              </a:rPr>
              <a:t>90%  </a:t>
            </a:r>
            <a:r>
              <a:rPr lang="es-MX" sz="1500" dirty="0">
                <a:solidFill>
                  <a:srgbClr val="2A4A4E"/>
                </a:solidFill>
              </a:rPr>
              <a:t>de acceso en los países de ingresos altos</a:t>
            </a:r>
          </a:p>
        </p:txBody>
      </p:sp>
      <p:sp>
        <p:nvSpPr>
          <p:cNvPr id="56" name="Src"/>
          <p:cNvSpPr/>
          <p:nvPr/>
        </p:nvSpPr>
        <p:spPr>
          <a:xfrm>
            <a:off x="508000" y="5969000"/>
            <a:ext cx="11176000" cy="304800"/>
          </a:xfrm>
          <a:prstGeom prst="rect">
            <a:avLst/>
          </a:prstGeom>
          <a:noFill/>
        </p:spPr>
        <p:txBody>
          <a:bodyPr/>
          <a:lstStyle/>
          <a:p>
            <a:r>
              <a:rPr lang="es-MX" sz="1400" i="1" dirty="0">
                <a:solidFill>
                  <a:srgbClr val="6B8A8E"/>
                </a:solidFill>
              </a:rPr>
              <a:t>Fuente: OMS y UNICEF Global Report on Assistive Technology (2022); análisis de 35 países.</a:t>
            </a:r>
          </a:p>
        </p:txBody>
      </p:sp>
      <p:sp>
        <p:nvSpPr>
          <p:cNvPr id="6" name="CuadroTexto 5">
            <a:extLst>
              <a:ext uri="{FF2B5EF4-FFF2-40B4-BE49-F238E27FC236}">
                <a16:creationId xmlns:a16="http://schemas.microsoft.com/office/drawing/2014/main" id="{CA81C4EE-AC63-3985-AA75-65585DD8A57B}"/>
              </a:ext>
            </a:extLst>
          </p:cNvPr>
          <p:cNvSpPr txBox="1"/>
          <p:nvPr/>
        </p:nvSpPr>
        <p:spPr>
          <a:xfrm>
            <a:off x="142874" y="228599"/>
            <a:ext cx="314325" cy="369332"/>
          </a:xfrm>
          <a:prstGeom prst="rect">
            <a:avLst/>
          </a:prstGeom>
          <a:noFill/>
        </p:spPr>
        <p:txBody>
          <a:bodyPr wrap="square" rtlCol="0">
            <a:spAutoFit/>
          </a:bodyPr>
          <a:lstStyle/>
          <a:p>
            <a:r>
              <a:rPr lang="es-ES_tradnl" dirty="0"/>
              <a:t>4</a:t>
            </a:r>
          </a:p>
        </p:txBody>
      </p:sp>
    </p:spTree>
    <p:extLst>
      <p:ext uri="{BB962C8B-B14F-4D97-AF65-F5344CB8AC3E}">
        <p14:creationId xmlns:p14="http://schemas.microsoft.com/office/powerpoint/2010/main" val="1736874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8C7111-4C06-9560-F459-1D4919DD56B8}"/>
              </a:ext>
            </a:extLst>
          </p:cNvPr>
          <p:cNvSpPr>
            <a:spLocks noGrp="1"/>
          </p:cNvSpPr>
          <p:nvPr>
            <p:ph type="title"/>
          </p:nvPr>
        </p:nvSpPr>
        <p:spPr>
          <a:xfrm>
            <a:off x="838200" y="365125"/>
            <a:ext cx="10515600" cy="1325563"/>
          </a:xfrm>
        </p:spPr>
        <p:txBody>
          <a:bodyPr anchor="ctr">
            <a:normAutofit/>
          </a:bodyPr>
          <a:lstStyle/>
          <a:p>
            <a:r>
              <a:rPr lang="es-ES_tradnl" dirty="0"/>
              <a:t>Inclusión social y laboral</a:t>
            </a:r>
          </a:p>
        </p:txBody>
      </p:sp>
      <p:pic>
        <p:nvPicPr>
          <p:cNvPr id="5" name="Imagen 4">
            <a:extLst>
              <a:ext uri="{FF2B5EF4-FFF2-40B4-BE49-F238E27FC236}">
                <a16:creationId xmlns:a16="http://schemas.microsoft.com/office/drawing/2014/main" id="{314B4394-B3D9-4991-2D47-04ACA06891C0}"/>
              </a:ext>
            </a:extLst>
          </p:cNvPr>
          <p:cNvPicPr>
            <a:picLocks noChangeAspect="1"/>
          </p:cNvPicPr>
          <p:nvPr/>
        </p:nvPicPr>
        <p:blipFill>
          <a:blip r:embed="rId3"/>
          <a:srcRect l="9874" r="6373"/>
          <a:stretch>
            <a:fillRect/>
          </a:stretch>
        </p:blipFill>
        <p:spPr>
          <a:xfrm>
            <a:off x="595085" y="1973943"/>
            <a:ext cx="5126272" cy="3213350"/>
          </a:xfrm>
          <a:prstGeom prst="rect">
            <a:avLst/>
          </a:prstGeom>
          <a:noFill/>
        </p:spPr>
      </p:pic>
      <p:sp>
        <p:nvSpPr>
          <p:cNvPr id="3" name="Marcador de contenido 2">
            <a:extLst>
              <a:ext uri="{FF2B5EF4-FFF2-40B4-BE49-F238E27FC236}">
                <a16:creationId xmlns:a16="http://schemas.microsoft.com/office/drawing/2014/main" id="{B3FE5D17-D3DA-C710-8D14-00ED06C882E7}"/>
              </a:ext>
            </a:extLst>
          </p:cNvPr>
          <p:cNvSpPr>
            <a:spLocks noGrp="1"/>
          </p:cNvSpPr>
          <p:nvPr>
            <p:ph sz="half" idx="2"/>
          </p:nvPr>
        </p:nvSpPr>
        <p:spPr>
          <a:xfrm>
            <a:off x="6172200" y="1825625"/>
            <a:ext cx="5181600" cy="4351338"/>
          </a:xfrm>
        </p:spPr>
        <p:txBody>
          <a:bodyPr>
            <a:normAutofit/>
          </a:bodyPr>
          <a:lstStyle/>
          <a:p>
            <a:pPr marL="457200" indent="-457200">
              <a:spcAft>
                <a:spcPts val="1000"/>
              </a:spcAft>
              <a:buFont typeface="Arial"/>
              <a:buChar char="•"/>
            </a:pPr>
            <a:r>
              <a:rPr lang="es-MX" sz="2000" dirty="0"/>
              <a:t>Las asistencias tecnológicas permiten el </a:t>
            </a:r>
            <a:r>
              <a:rPr lang="es-MX" sz="2000" b="1" dirty="0"/>
              <a:t>retorno a la educación y al empleo productivo</a:t>
            </a:r>
            <a:r>
              <a:rPr lang="es-MX" sz="2000" dirty="0"/>
              <a:t>.</a:t>
            </a:r>
          </a:p>
          <a:p>
            <a:pPr marL="457200" indent="-457200">
              <a:spcAft>
                <a:spcPts val="1000"/>
              </a:spcAft>
              <a:buFont typeface="Arial"/>
              <a:buChar char="•"/>
            </a:pPr>
            <a:r>
              <a:rPr lang="es-MX" sz="2000" dirty="0"/>
              <a:t>Proveer estas herramientas ayuda a </a:t>
            </a:r>
            <a:r>
              <a:rPr lang="es-MX" sz="2000" b="1" dirty="0"/>
              <a:t>romper el ciclo de pobreza y discapacidad</a:t>
            </a:r>
            <a:r>
              <a:rPr lang="es-MX" sz="2000" dirty="0"/>
              <a:t>, promoviendo una vida autónoma y digna.</a:t>
            </a:r>
          </a:p>
          <a:p>
            <a:pPr marL="457200" indent="-457200">
              <a:spcAft>
                <a:spcPts val="1000"/>
              </a:spcAft>
              <a:buFont typeface="Arial"/>
              <a:buChar char="•"/>
            </a:pPr>
            <a:r>
              <a:rPr lang="es-MX" sz="2000" dirty="0"/>
              <a:t>La inclusión beneficia no solo al individuo y a su familia, sino al </a:t>
            </a:r>
            <a:r>
              <a:rPr lang="es-MX" sz="2000" b="1" dirty="0"/>
              <a:t>desarrollo económico de toda la sociedad</a:t>
            </a:r>
            <a:r>
              <a:rPr lang="es-MX" sz="2000" dirty="0"/>
              <a:t>.</a:t>
            </a:r>
          </a:p>
        </p:txBody>
      </p:sp>
      <p:sp>
        <p:nvSpPr>
          <p:cNvPr id="10" name="CuadroTexto 9">
            <a:extLst>
              <a:ext uri="{FF2B5EF4-FFF2-40B4-BE49-F238E27FC236}">
                <a16:creationId xmlns:a16="http://schemas.microsoft.com/office/drawing/2014/main" id="{D7FDE63B-8865-6EA7-24D4-E1451A19BAE9}"/>
              </a:ext>
            </a:extLst>
          </p:cNvPr>
          <p:cNvSpPr txBox="1"/>
          <p:nvPr/>
        </p:nvSpPr>
        <p:spPr>
          <a:xfrm>
            <a:off x="142874" y="228599"/>
            <a:ext cx="314325" cy="369332"/>
          </a:xfrm>
          <a:prstGeom prst="rect">
            <a:avLst/>
          </a:prstGeom>
          <a:noFill/>
        </p:spPr>
        <p:txBody>
          <a:bodyPr wrap="square" rtlCol="0">
            <a:spAutoFit/>
          </a:bodyPr>
          <a:lstStyle/>
          <a:p>
            <a:r>
              <a:rPr lang="es-ES_tradnl" dirty="0"/>
              <a:t>5</a:t>
            </a:r>
          </a:p>
        </p:txBody>
      </p:sp>
    </p:spTree>
    <p:extLst>
      <p:ext uri="{BB962C8B-B14F-4D97-AF65-F5344CB8AC3E}">
        <p14:creationId xmlns:p14="http://schemas.microsoft.com/office/powerpoint/2010/main" val="2011440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xtraer 5">
            <a:extLst>
              <a:ext uri="{FF2B5EF4-FFF2-40B4-BE49-F238E27FC236}">
                <a16:creationId xmlns:a16="http://schemas.microsoft.com/office/drawing/2014/main" id="{F3A594A7-320D-BBD2-1612-952B6B992FA4}"/>
              </a:ext>
            </a:extLst>
          </p:cNvPr>
          <p:cNvSpPr/>
          <p:nvPr/>
        </p:nvSpPr>
        <p:spPr>
          <a:xfrm>
            <a:off x="2349500" y="2801562"/>
            <a:ext cx="1008063" cy="1795345"/>
          </a:xfrm>
          <a:prstGeom prst="flowChartExtra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ítulo 1">
            <a:extLst>
              <a:ext uri="{FF2B5EF4-FFF2-40B4-BE49-F238E27FC236}">
                <a16:creationId xmlns:a16="http://schemas.microsoft.com/office/drawing/2014/main" id="{1704C21B-1ED5-D01D-E38E-7D42E584F23F}"/>
              </a:ext>
            </a:extLst>
          </p:cNvPr>
          <p:cNvSpPr>
            <a:spLocks noGrp="1"/>
          </p:cNvSpPr>
          <p:nvPr>
            <p:ph type="title"/>
          </p:nvPr>
        </p:nvSpPr>
        <p:spPr/>
        <p:txBody>
          <a:bodyPr/>
          <a:lstStyle/>
          <a:p>
            <a:r>
              <a:rPr lang="es-ES_tradnl" dirty="0"/>
              <a:t>El argumento económico</a:t>
            </a:r>
          </a:p>
        </p:txBody>
      </p:sp>
      <p:sp>
        <p:nvSpPr>
          <p:cNvPr id="51" name="HeroText"/>
          <p:cNvSpPr/>
          <p:nvPr/>
        </p:nvSpPr>
        <p:spPr>
          <a:xfrm>
            <a:off x="5715000" y="1750052"/>
            <a:ext cx="5969000" cy="2857500"/>
          </a:xfrm>
          <a:prstGeom prst="rect">
            <a:avLst/>
          </a:prstGeom>
          <a:noFill/>
        </p:spPr>
        <p:txBody>
          <a:bodyPr anchor="ctr"/>
          <a:lstStyle/>
          <a:p>
            <a:pPr>
              <a:spcAft>
                <a:spcPts val="600"/>
              </a:spcAft>
              <a:buNone/>
            </a:pPr>
            <a:r>
              <a:rPr lang="es-MX" sz="2800" b="1" dirty="0">
                <a:solidFill>
                  <a:srgbClr val="14323B"/>
                </a:solidFill>
              </a:rPr>
              <a:t>Economía de la salud pública</a:t>
            </a:r>
          </a:p>
          <a:p>
            <a:pPr marL="285750" indent="-285750">
              <a:spcAft>
                <a:spcPts val="600"/>
              </a:spcAft>
              <a:buFont typeface="Arial"/>
              <a:buChar char="•"/>
            </a:pPr>
            <a:r>
              <a:rPr lang="es-MX" sz="2000" dirty="0">
                <a:solidFill>
                  <a:srgbClr val="2A4A4E"/>
                </a:solidFill>
              </a:rPr>
              <a:t>De acuerdo a la OMS y UNICEF, invertir en asistencias tecnologicas produce un retorno de 9:1.</a:t>
            </a:r>
          </a:p>
          <a:p>
            <a:pPr marL="285750" indent="-285750">
              <a:spcAft>
                <a:spcPts val="600"/>
              </a:spcAft>
              <a:buFont typeface="Arial"/>
              <a:buChar char="•"/>
            </a:pPr>
            <a:r>
              <a:rPr lang="es-MX" sz="2000" dirty="0">
                <a:solidFill>
                  <a:srgbClr val="2A4A4E"/>
                </a:solidFill>
              </a:rPr>
              <a:t>Los usuarios se reintegran a la economía y aumentan su productividad.</a:t>
            </a:r>
          </a:p>
          <a:p>
            <a:pPr marL="285750" indent="-285750">
              <a:buFont typeface="Arial"/>
              <a:buChar char="•"/>
            </a:pPr>
            <a:r>
              <a:rPr lang="es-MX" sz="2000" dirty="0">
                <a:solidFill>
                  <a:srgbClr val="2A4A4E"/>
                </a:solidFill>
              </a:rPr>
              <a:t>Se reducen las hospitalizaciones, los subsidios y los costos de atención a largo plazo.</a:t>
            </a:r>
          </a:p>
        </p:txBody>
      </p:sp>
      <p:sp>
        <p:nvSpPr>
          <p:cNvPr id="60" name="InactionBand"/>
          <p:cNvSpPr/>
          <p:nvPr/>
        </p:nvSpPr>
        <p:spPr>
          <a:xfrm>
            <a:off x="142874" y="4945685"/>
            <a:ext cx="11818068" cy="992977"/>
          </a:xfrm>
          <a:prstGeom prst="roundRect">
            <a:avLst>
              <a:gd name="adj" fmla="val 14000"/>
            </a:avLst>
          </a:prstGeom>
          <a:solidFill>
            <a:srgbClr val="FFA1B1"/>
          </a:solidFill>
          <a:ln>
            <a:noFill/>
          </a:ln>
        </p:spPr>
        <p:txBody>
          <a:bodyPr lIns="254000" rIns="254000" anchor="ctr"/>
          <a:lstStyle/>
          <a:p>
            <a:r>
              <a:rPr lang="es-MX" sz="2000" b="1" dirty="0">
                <a:solidFill>
                  <a:sysClr val="windowText" lastClr="000000"/>
                </a:solidFill>
              </a:rPr>
              <a:t>El costo de no actuar:</a:t>
            </a:r>
            <a:r>
              <a:rPr lang="es-MX" sz="2000" b="1" dirty="0">
                <a:solidFill>
                  <a:srgbClr val="E97132"/>
                </a:solidFill>
              </a:rPr>
              <a:t> </a:t>
            </a:r>
            <a:r>
              <a:rPr lang="es-MX" sz="2000" b="1" dirty="0">
                <a:solidFill>
                  <a:srgbClr val="FFFFFF"/>
                </a:solidFill>
              </a:rPr>
              <a:t>los pacientes pueden  acumular cerca de 2 000 USD más en costos de salud a 18 meses. La órtesis por ejemplo reducen el gasto total, no lo aumenta.</a:t>
            </a:r>
          </a:p>
        </p:txBody>
      </p:sp>
      <p:sp>
        <p:nvSpPr>
          <p:cNvPr id="61" name="Source"/>
          <p:cNvSpPr/>
          <p:nvPr/>
        </p:nvSpPr>
        <p:spPr>
          <a:xfrm>
            <a:off x="508000" y="6012752"/>
            <a:ext cx="11176000" cy="279400"/>
          </a:xfrm>
          <a:prstGeom prst="rect">
            <a:avLst/>
          </a:prstGeom>
          <a:noFill/>
        </p:spPr>
        <p:txBody>
          <a:bodyPr/>
          <a:lstStyle/>
          <a:p>
            <a:r>
              <a:rPr lang="es-MX" sz="1400" i="1" dirty="0">
                <a:solidFill>
                  <a:srgbClr val="6B8A8E"/>
                </a:solidFill>
              </a:rPr>
              <a:t>Fuentes: ROI 9:1 — OMS y UNICEF, Global Report on Assistive Technology (2022). Costos de órtesis — Dobson DaVanzo, J NeuroEng Rehabil (2018), cohorte Medicare.</a:t>
            </a:r>
          </a:p>
        </p:txBody>
      </p:sp>
      <p:sp>
        <p:nvSpPr>
          <p:cNvPr id="5" name="CuadroTexto 4">
            <a:extLst>
              <a:ext uri="{FF2B5EF4-FFF2-40B4-BE49-F238E27FC236}">
                <a16:creationId xmlns:a16="http://schemas.microsoft.com/office/drawing/2014/main" id="{3D5F6697-37B3-0AB7-186D-BB3B72E448B8}"/>
              </a:ext>
            </a:extLst>
          </p:cNvPr>
          <p:cNvSpPr txBox="1"/>
          <p:nvPr/>
        </p:nvSpPr>
        <p:spPr>
          <a:xfrm>
            <a:off x="142874" y="228599"/>
            <a:ext cx="314325" cy="369332"/>
          </a:xfrm>
          <a:prstGeom prst="rect">
            <a:avLst/>
          </a:prstGeom>
          <a:noFill/>
        </p:spPr>
        <p:txBody>
          <a:bodyPr wrap="square" rtlCol="0">
            <a:spAutoFit/>
          </a:bodyPr>
          <a:lstStyle/>
          <a:p>
            <a:r>
              <a:rPr lang="es-ES_tradnl" dirty="0"/>
              <a:t>6</a:t>
            </a:r>
          </a:p>
        </p:txBody>
      </p:sp>
      <p:sp>
        <p:nvSpPr>
          <p:cNvPr id="8" name="Rectángulo redondeado 7">
            <a:extLst>
              <a:ext uri="{FF2B5EF4-FFF2-40B4-BE49-F238E27FC236}">
                <a16:creationId xmlns:a16="http://schemas.microsoft.com/office/drawing/2014/main" id="{D6A720BC-D2D6-556D-5628-F41EF6243C6F}"/>
              </a:ext>
            </a:extLst>
          </p:cNvPr>
          <p:cNvSpPr/>
          <p:nvPr/>
        </p:nvSpPr>
        <p:spPr>
          <a:xfrm>
            <a:off x="1157283" y="2790002"/>
            <a:ext cx="3386137" cy="27122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ángulo 8">
            <a:extLst>
              <a:ext uri="{FF2B5EF4-FFF2-40B4-BE49-F238E27FC236}">
                <a16:creationId xmlns:a16="http://schemas.microsoft.com/office/drawing/2014/main" id="{449E3431-9FD3-AD6D-A741-45F370A8FB2E}"/>
              </a:ext>
            </a:extLst>
          </p:cNvPr>
          <p:cNvSpPr/>
          <p:nvPr/>
        </p:nvSpPr>
        <p:spPr>
          <a:xfrm>
            <a:off x="2071688" y="4557713"/>
            <a:ext cx="1485900" cy="2444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35" name="Grupo 34">
            <a:extLst>
              <a:ext uri="{FF2B5EF4-FFF2-40B4-BE49-F238E27FC236}">
                <a16:creationId xmlns:a16="http://schemas.microsoft.com/office/drawing/2014/main" id="{522244F9-F732-3D4F-EE4A-29CC28721EF8}"/>
              </a:ext>
            </a:extLst>
          </p:cNvPr>
          <p:cNvGrpSpPr/>
          <p:nvPr/>
        </p:nvGrpSpPr>
        <p:grpSpPr>
          <a:xfrm>
            <a:off x="1508400" y="1978199"/>
            <a:ext cx="315633" cy="791160"/>
            <a:chOff x="1508400" y="2155488"/>
            <a:chExt cx="315633" cy="791160"/>
          </a:xfrm>
        </p:grpSpPr>
        <p:sp>
          <p:nvSpPr>
            <p:cNvPr id="21" name="Terminador 20">
              <a:extLst>
                <a:ext uri="{FF2B5EF4-FFF2-40B4-BE49-F238E27FC236}">
                  <a16:creationId xmlns:a16="http://schemas.microsoft.com/office/drawing/2014/main" id="{23A85F09-5EF5-F82E-AB99-8A6633E09735}"/>
                </a:ext>
              </a:extLst>
            </p:cNvPr>
            <p:cNvSpPr/>
            <p:nvPr/>
          </p:nvSpPr>
          <p:spPr>
            <a:xfrm>
              <a:off x="1509708" y="2245979"/>
              <a:ext cx="314325" cy="72000"/>
            </a:xfrm>
            <a:prstGeom prst="flowChartTerminator">
              <a:avLst/>
            </a:prstGeom>
            <a:solidFill>
              <a:srgbClr val="A58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34" name="Grupo 33">
              <a:extLst>
                <a:ext uri="{FF2B5EF4-FFF2-40B4-BE49-F238E27FC236}">
                  <a16:creationId xmlns:a16="http://schemas.microsoft.com/office/drawing/2014/main" id="{D6D4D393-F52C-11E7-E3A2-EA42BC0B386A}"/>
                </a:ext>
              </a:extLst>
            </p:cNvPr>
            <p:cNvGrpSpPr/>
            <p:nvPr/>
          </p:nvGrpSpPr>
          <p:grpSpPr>
            <a:xfrm>
              <a:off x="1508400" y="2155488"/>
              <a:ext cx="315633" cy="791160"/>
              <a:chOff x="1508400" y="2155488"/>
              <a:chExt cx="315633" cy="791160"/>
            </a:xfrm>
          </p:grpSpPr>
          <p:grpSp>
            <p:nvGrpSpPr>
              <p:cNvPr id="18" name="Grupo 17">
                <a:extLst>
                  <a:ext uri="{FF2B5EF4-FFF2-40B4-BE49-F238E27FC236}">
                    <a16:creationId xmlns:a16="http://schemas.microsoft.com/office/drawing/2014/main" id="{2246BF46-8201-C98B-1CF3-E5C207E012AD}"/>
                  </a:ext>
                </a:extLst>
              </p:cNvPr>
              <p:cNvGrpSpPr/>
              <p:nvPr/>
            </p:nvGrpSpPr>
            <p:grpSpPr>
              <a:xfrm>
                <a:off x="1508400" y="2422198"/>
                <a:ext cx="315633" cy="162490"/>
                <a:chOff x="1508400" y="2798443"/>
                <a:chExt cx="315633" cy="162490"/>
              </a:xfrm>
            </p:grpSpPr>
            <p:sp>
              <p:nvSpPr>
                <p:cNvPr id="22" name="Terminador 21">
                  <a:extLst>
                    <a:ext uri="{FF2B5EF4-FFF2-40B4-BE49-F238E27FC236}">
                      <a16:creationId xmlns:a16="http://schemas.microsoft.com/office/drawing/2014/main" id="{75667B93-3866-B9C5-55F9-7167664F5EBF}"/>
                    </a:ext>
                  </a:extLst>
                </p:cNvPr>
                <p:cNvSpPr/>
                <p:nvPr/>
              </p:nvSpPr>
              <p:spPr>
                <a:xfrm>
                  <a:off x="1508400" y="2888933"/>
                  <a:ext cx="314325" cy="72000"/>
                </a:xfrm>
                <a:prstGeom prst="flowChartTerminator">
                  <a:avLst/>
                </a:prstGeom>
                <a:solidFill>
                  <a:srgbClr val="A58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Terminador 22">
                  <a:extLst>
                    <a:ext uri="{FF2B5EF4-FFF2-40B4-BE49-F238E27FC236}">
                      <a16:creationId xmlns:a16="http://schemas.microsoft.com/office/drawing/2014/main" id="{D76B65F9-75EC-E64D-98DF-95A91939E6FC}"/>
                    </a:ext>
                  </a:extLst>
                </p:cNvPr>
                <p:cNvSpPr/>
                <p:nvPr/>
              </p:nvSpPr>
              <p:spPr>
                <a:xfrm>
                  <a:off x="1509708" y="2798443"/>
                  <a:ext cx="314325" cy="72000"/>
                </a:xfrm>
                <a:prstGeom prst="flowChartTerminator">
                  <a:avLst/>
                </a:prstGeom>
                <a:solidFill>
                  <a:srgbClr val="A58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33" name="Grupo 32">
                <a:extLst>
                  <a:ext uri="{FF2B5EF4-FFF2-40B4-BE49-F238E27FC236}">
                    <a16:creationId xmlns:a16="http://schemas.microsoft.com/office/drawing/2014/main" id="{31C99138-34FB-1BFE-B3E7-AA2EDA182AB0}"/>
                  </a:ext>
                </a:extLst>
              </p:cNvPr>
              <p:cNvGrpSpPr/>
              <p:nvPr/>
            </p:nvGrpSpPr>
            <p:grpSpPr>
              <a:xfrm>
                <a:off x="1508400" y="2155488"/>
                <a:ext cx="315633" cy="791160"/>
                <a:chOff x="1508400" y="2155488"/>
                <a:chExt cx="315633" cy="791160"/>
              </a:xfrm>
            </p:grpSpPr>
            <p:grpSp>
              <p:nvGrpSpPr>
                <p:cNvPr id="16" name="Grupo 15">
                  <a:extLst>
                    <a:ext uri="{FF2B5EF4-FFF2-40B4-BE49-F238E27FC236}">
                      <a16:creationId xmlns:a16="http://schemas.microsoft.com/office/drawing/2014/main" id="{A2A580D1-8375-86AF-E036-75C7867C6FF1}"/>
                    </a:ext>
                  </a:extLst>
                </p:cNvPr>
                <p:cNvGrpSpPr/>
                <p:nvPr/>
              </p:nvGrpSpPr>
              <p:grpSpPr>
                <a:xfrm>
                  <a:off x="1508400" y="2607939"/>
                  <a:ext cx="315633" cy="338709"/>
                  <a:chOff x="1508400" y="2607939"/>
                  <a:chExt cx="315633" cy="338709"/>
                </a:xfrm>
              </p:grpSpPr>
              <p:grpSp>
                <p:nvGrpSpPr>
                  <p:cNvPr id="12" name="Grupo 11">
                    <a:extLst>
                      <a:ext uri="{FF2B5EF4-FFF2-40B4-BE49-F238E27FC236}">
                        <a16:creationId xmlns:a16="http://schemas.microsoft.com/office/drawing/2014/main" id="{942FFD45-3155-0DBC-7A5E-C8A52F34630A}"/>
                      </a:ext>
                    </a:extLst>
                  </p:cNvPr>
                  <p:cNvGrpSpPr/>
                  <p:nvPr/>
                </p:nvGrpSpPr>
                <p:grpSpPr>
                  <a:xfrm>
                    <a:off x="1508400" y="2784158"/>
                    <a:ext cx="315633" cy="162490"/>
                    <a:chOff x="1508400" y="2798443"/>
                    <a:chExt cx="315633" cy="162490"/>
                  </a:xfrm>
                </p:grpSpPr>
                <p:sp>
                  <p:nvSpPr>
                    <p:cNvPr id="10" name="Terminador 9">
                      <a:extLst>
                        <a:ext uri="{FF2B5EF4-FFF2-40B4-BE49-F238E27FC236}">
                          <a16:creationId xmlns:a16="http://schemas.microsoft.com/office/drawing/2014/main" id="{561DA54F-186A-EB0A-1F67-6B8897038B4F}"/>
                        </a:ext>
                      </a:extLst>
                    </p:cNvPr>
                    <p:cNvSpPr/>
                    <p:nvPr/>
                  </p:nvSpPr>
                  <p:spPr>
                    <a:xfrm>
                      <a:off x="1508400" y="2888933"/>
                      <a:ext cx="314325" cy="72000"/>
                    </a:xfrm>
                    <a:prstGeom prst="flowChartTerminator">
                      <a:avLst/>
                    </a:prstGeom>
                    <a:solidFill>
                      <a:srgbClr val="A58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Terminador 10">
                      <a:extLst>
                        <a:ext uri="{FF2B5EF4-FFF2-40B4-BE49-F238E27FC236}">
                          <a16:creationId xmlns:a16="http://schemas.microsoft.com/office/drawing/2014/main" id="{6872A54A-3F46-AF83-7851-0882D0D8C204}"/>
                        </a:ext>
                      </a:extLst>
                    </p:cNvPr>
                    <p:cNvSpPr/>
                    <p:nvPr/>
                  </p:nvSpPr>
                  <p:spPr>
                    <a:xfrm>
                      <a:off x="1509708" y="2798443"/>
                      <a:ext cx="314325" cy="72000"/>
                    </a:xfrm>
                    <a:prstGeom prst="flowChartTerminator">
                      <a:avLst/>
                    </a:prstGeom>
                    <a:solidFill>
                      <a:srgbClr val="A58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13" name="Grupo 12">
                    <a:extLst>
                      <a:ext uri="{FF2B5EF4-FFF2-40B4-BE49-F238E27FC236}">
                        <a16:creationId xmlns:a16="http://schemas.microsoft.com/office/drawing/2014/main" id="{AE6D3B7E-1205-5F21-9D12-F29A44302A0D}"/>
                      </a:ext>
                    </a:extLst>
                  </p:cNvPr>
                  <p:cNvGrpSpPr/>
                  <p:nvPr/>
                </p:nvGrpSpPr>
                <p:grpSpPr>
                  <a:xfrm>
                    <a:off x="1508400" y="2607939"/>
                    <a:ext cx="315633" cy="162490"/>
                    <a:chOff x="1508400" y="2798443"/>
                    <a:chExt cx="315633" cy="162490"/>
                  </a:xfrm>
                </p:grpSpPr>
                <p:sp>
                  <p:nvSpPr>
                    <p:cNvPr id="14" name="Terminador 13">
                      <a:extLst>
                        <a:ext uri="{FF2B5EF4-FFF2-40B4-BE49-F238E27FC236}">
                          <a16:creationId xmlns:a16="http://schemas.microsoft.com/office/drawing/2014/main" id="{BC87035A-2B97-62E1-CE68-FDF0FE412EE6}"/>
                        </a:ext>
                      </a:extLst>
                    </p:cNvPr>
                    <p:cNvSpPr/>
                    <p:nvPr/>
                  </p:nvSpPr>
                  <p:spPr>
                    <a:xfrm>
                      <a:off x="1508400" y="2888933"/>
                      <a:ext cx="314325" cy="72000"/>
                    </a:xfrm>
                    <a:prstGeom prst="flowChartTerminator">
                      <a:avLst/>
                    </a:prstGeom>
                    <a:solidFill>
                      <a:srgbClr val="A58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Terminador 14">
                      <a:extLst>
                        <a:ext uri="{FF2B5EF4-FFF2-40B4-BE49-F238E27FC236}">
                          <a16:creationId xmlns:a16="http://schemas.microsoft.com/office/drawing/2014/main" id="{85E5D3F4-E7F4-0CDA-0CF1-8DEE07EA96AB}"/>
                        </a:ext>
                      </a:extLst>
                    </p:cNvPr>
                    <p:cNvSpPr/>
                    <p:nvPr/>
                  </p:nvSpPr>
                  <p:spPr>
                    <a:xfrm>
                      <a:off x="1509708" y="2798443"/>
                      <a:ext cx="314325" cy="72000"/>
                    </a:xfrm>
                    <a:prstGeom prst="flowChartTerminator">
                      <a:avLst/>
                    </a:prstGeom>
                    <a:solidFill>
                      <a:srgbClr val="A58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sp>
              <p:nvSpPr>
                <p:cNvPr id="20" name="Terminador 19">
                  <a:extLst>
                    <a:ext uri="{FF2B5EF4-FFF2-40B4-BE49-F238E27FC236}">
                      <a16:creationId xmlns:a16="http://schemas.microsoft.com/office/drawing/2014/main" id="{8D9A83CC-92D6-9852-69E7-F8AD97486256}"/>
                    </a:ext>
                  </a:extLst>
                </p:cNvPr>
                <p:cNvSpPr/>
                <p:nvPr/>
              </p:nvSpPr>
              <p:spPr>
                <a:xfrm>
                  <a:off x="1508400" y="2336469"/>
                  <a:ext cx="314325" cy="72000"/>
                </a:xfrm>
                <a:prstGeom prst="flowChartTerminator">
                  <a:avLst/>
                </a:prstGeom>
                <a:solidFill>
                  <a:srgbClr val="A58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Terminador 23">
                  <a:extLst>
                    <a:ext uri="{FF2B5EF4-FFF2-40B4-BE49-F238E27FC236}">
                      <a16:creationId xmlns:a16="http://schemas.microsoft.com/office/drawing/2014/main" id="{E1A41EFC-392A-64A9-F97D-39A0BB11648F}"/>
                    </a:ext>
                  </a:extLst>
                </p:cNvPr>
                <p:cNvSpPr/>
                <p:nvPr/>
              </p:nvSpPr>
              <p:spPr>
                <a:xfrm>
                  <a:off x="1508400" y="2155488"/>
                  <a:ext cx="314325" cy="72000"/>
                </a:xfrm>
                <a:prstGeom prst="flowChartTerminator">
                  <a:avLst/>
                </a:prstGeom>
                <a:solidFill>
                  <a:srgbClr val="A58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grpSp>
      <p:sp>
        <p:nvSpPr>
          <p:cNvPr id="25" name="Terminador 24">
            <a:extLst>
              <a:ext uri="{FF2B5EF4-FFF2-40B4-BE49-F238E27FC236}">
                <a16:creationId xmlns:a16="http://schemas.microsoft.com/office/drawing/2014/main" id="{8596EE70-EFCA-1585-392C-319A83476517}"/>
              </a:ext>
            </a:extLst>
          </p:cNvPr>
          <p:cNvSpPr/>
          <p:nvPr/>
        </p:nvSpPr>
        <p:spPr>
          <a:xfrm>
            <a:off x="3905263" y="2693040"/>
            <a:ext cx="314325" cy="72000"/>
          </a:xfrm>
          <a:prstGeom prst="flowChartTerminator">
            <a:avLst/>
          </a:prstGeom>
          <a:solidFill>
            <a:srgbClr val="A58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7" name="CuadroTexto 26">
            <a:extLst>
              <a:ext uri="{FF2B5EF4-FFF2-40B4-BE49-F238E27FC236}">
                <a16:creationId xmlns:a16="http://schemas.microsoft.com/office/drawing/2014/main" id="{1269DA30-D5A0-EC01-3210-B87920EA8A8C}"/>
              </a:ext>
            </a:extLst>
          </p:cNvPr>
          <p:cNvSpPr txBox="1"/>
          <p:nvPr/>
        </p:nvSpPr>
        <p:spPr>
          <a:xfrm>
            <a:off x="1707326" y="1496388"/>
            <a:ext cx="2300577" cy="1569660"/>
          </a:xfrm>
          <a:prstGeom prst="rect">
            <a:avLst/>
          </a:prstGeom>
          <a:noFill/>
        </p:spPr>
        <p:txBody>
          <a:bodyPr wrap="square">
            <a:spAutoFit/>
          </a:bodyPr>
          <a:lstStyle/>
          <a:p>
            <a:pPr algn="ctr"/>
            <a:r>
              <a:rPr lang="es-MX" sz="9600" b="1" dirty="0">
                <a:solidFill>
                  <a:srgbClr val="1E7A8C"/>
                </a:solidFill>
              </a:rPr>
              <a:t>9:1</a:t>
            </a:r>
          </a:p>
        </p:txBody>
      </p:sp>
      <p:sp>
        <p:nvSpPr>
          <p:cNvPr id="29" name="CuadroTexto 28">
            <a:extLst>
              <a:ext uri="{FF2B5EF4-FFF2-40B4-BE49-F238E27FC236}">
                <a16:creationId xmlns:a16="http://schemas.microsoft.com/office/drawing/2014/main" id="{9CCB4027-7A71-816C-E817-10444799E88A}"/>
              </a:ext>
            </a:extLst>
          </p:cNvPr>
          <p:cNvSpPr txBox="1"/>
          <p:nvPr/>
        </p:nvSpPr>
        <p:spPr>
          <a:xfrm>
            <a:off x="1512702" y="4439999"/>
            <a:ext cx="2706886" cy="369332"/>
          </a:xfrm>
          <a:prstGeom prst="rect">
            <a:avLst/>
          </a:prstGeom>
          <a:solidFill>
            <a:schemeClr val="accent1"/>
          </a:solidFill>
          <a:ln>
            <a:solidFill>
              <a:schemeClr val="accent1">
                <a:shade val="15000"/>
              </a:schemeClr>
            </a:solidFill>
          </a:ln>
        </p:spPr>
        <p:txBody>
          <a:bodyPr wrap="square">
            <a:spAutoFit/>
          </a:bodyPr>
          <a:lstStyle/>
          <a:p>
            <a:pPr algn="ctr"/>
            <a:r>
              <a:rPr lang="es-MX" sz="1800" dirty="0">
                <a:solidFill>
                  <a:schemeClr val="bg2"/>
                </a:solidFill>
              </a:rPr>
              <a:t>retorno por cada 1 USD</a:t>
            </a:r>
          </a:p>
        </p:txBody>
      </p:sp>
      <p:sp>
        <p:nvSpPr>
          <p:cNvPr id="30" name="Elipse 29">
            <a:extLst>
              <a:ext uri="{FF2B5EF4-FFF2-40B4-BE49-F238E27FC236}">
                <a16:creationId xmlns:a16="http://schemas.microsoft.com/office/drawing/2014/main" id="{1F232CA3-85BA-7FD6-9E2F-12090835BAE7}"/>
              </a:ext>
            </a:extLst>
          </p:cNvPr>
          <p:cNvSpPr/>
          <p:nvPr/>
        </p:nvSpPr>
        <p:spPr>
          <a:xfrm>
            <a:off x="2803020" y="2871206"/>
            <a:ext cx="94004" cy="9400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3741631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4D58A-E8B7-5029-E7B3-779D97D1DBB7}"/>
            </a:ext>
          </a:extLst>
        </p:cNvPr>
        <p:cNvGrpSpPr/>
        <p:nvPr/>
      </p:nvGrpSpPr>
      <p:grpSpPr>
        <a:xfrm>
          <a:off x="0" y="0"/>
          <a:ext cx="0" cy="0"/>
          <a:chOff x="0" y="0"/>
          <a:chExt cx="0" cy="0"/>
        </a:xfrm>
      </p:grpSpPr>
      <p:sp>
        <p:nvSpPr>
          <p:cNvPr id="50" name="DefBand"/>
          <p:cNvSpPr/>
          <p:nvPr/>
        </p:nvSpPr>
        <p:spPr>
          <a:xfrm>
            <a:off x="508000" y="2215765"/>
            <a:ext cx="11176000" cy="1219200"/>
          </a:xfrm>
          <a:prstGeom prst="roundRect">
            <a:avLst>
              <a:gd name="adj" fmla="val 6000"/>
            </a:avLst>
          </a:prstGeom>
          <a:solidFill>
            <a:srgbClr val="EAF2F1"/>
          </a:solidFill>
          <a:ln>
            <a:noFill/>
          </a:ln>
        </p:spPr>
        <p:txBody>
          <a:bodyPr lIns="304800" rIns="304800" anchor="ctr"/>
          <a:lstStyle/>
          <a:p>
            <a:r>
              <a:rPr lang="es-MX" sz="2000" dirty="0">
                <a:solidFill>
                  <a:srgbClr val="14323B"/>
                </a:solidFill>
              </a:rPr>
              <a:t>El EVC ocurre cuando se </a:t>
            </a:r>
            <a:r>
              <a:rPr lang="es-MX" sz="2000" b="1" dirty="0">
                <a:solidFill>
                  <a:srgbClr val="1F7A8C"/>
                </a:solidFill>
              </a:rPr>
              <a:t>interrumpe el flujo de sangre al cerebro</a:t>
            </a:r>
            <a:r>
              <a:rPr lang="es-MX" sz="2000" dirty="0">
                <a:solidFill>
                  <a:srgbClr val="14323B"/>
                </a:solidFill>
              </a:rPr>
              <a:t>. Las neuronas afectadas mueren en minutos, lo que provoca pérdida de funciones como el movimiento, el habla o la sensibilidad.</a:t>
            </a:r>
          </a:p>
        </p:txBody>
      </p:sp>
      <p:grpSp>
        <p:nvGrpSpPr>
          <p:cNvPr id="9" name="Grupo 8">
            <a:extLst>
              <a:ext uri="{FF2B5EF4-FFF2-40B4-BE49-F238E27FC236}">
                <a16:creationId xmlns:a16="http://schemas.microsoft.com/office/drawing/2014/main" id="{487C22BB-95C0-ACA7-A80C-87DA259F85F7}"/>
              </a:ext>
            </a:extLst>
          </p:cNvPr>
          <p:cNvGrpSpPr/>
          <p:nvPr/>
        </p:nvGrpSpPr>
        <p:grpSpPr>
          <a:xfrm>
            <a:off x="508000" y="3614263"/>
            <a:ext cx="5461000" cy="2159000"/>
            <a:chOff x="508000" y="3237753"/>
            <a:chExt cx="5461000" cy="2159000"/>
          </a:xfrm>
        </p:grpSpPr>
        <p:sp>
          <p:nvSpPr>
            <p:cNvPr id="60" name="CardIsquémico"/>
            <p:cNvSpPr/>
            <p:nvPr/>
          </p:nvSpPr>
          <p:spPr>
            <a:xfrm>
              <a:off x="508000" y="3237753"/>
              <a:ext cx="5461000" cy="2159000"/>
            </a:xfrm>
            <a:prstGeom prst="roundRect">
              <a:avLst>
                <a:gd name="adj" fmla="val 5000"/>
              </a:avLst>
            </a:prstGeom>
            <a:solidFill>
              <a:srgbClr val="FFFFFF"/>
            </a:solidFill>
            <a:ln w="12700">
              <a:solidFill>
                <a:srgbClr val="DCEAE9"/>
              </a:solidFill>
            </a:ln>
          </p:spPr>
          <p:txBody>
            <a:bodyPr/>
            <a:lstStyle/>
            <a:p>
              <a:endParaRPr/>
            </a:p>
          </p:txBody>
        </p:sp>
        <p:sp>
          <p:nvSpPr>
            <p:cNvPr id="61" name="HeadIsquémico"/>
            <p:cNvSpPr/>
            <p:nvPr/>
          </p:nvSpPr>
          <p:spPr>
            <a:xfrm>
              <a:off x="508000" y="3238590"/>
              <a:ext cx="5461000" cy="762000"/>
            </a:xfrm>
            <a:prstGeom prst="roundRect">
              <a:avLst>
                <a:gd name="adj" fmla="val 5000"/>
              </a:avLst>
            </a:prstGeom>
            <a:solidFill>
              <a:srgbClr val="1F7A8C"/>
            </a:solidFill>
            <a:ln>
              <a:noFill/>
            </a:ln>
          </p:spPr>
          <p:txBody>
            <a:bodyPr lIns="228600" rIns="228600" anchor="ctr"/>
            <a:lstStyle/>
            <a:p>
              <a:r>
                <a:rPr lang="es-MX" sz="2000" b="1" dirty="0">
                  <a:solidFill>
                    <a:srgbClr val="FFFFFF"/>
                  </a:solidFill>
                </a:rPr>
                <a:t>Isquémico</a:t>
              </a:r>
              <a:endParaRPr lang="es-MX" sz="1900" b="1" dirty="0">
                <a:solidFill>
                  <a:srgbClr val="EAF6F3"/>
                </a:solidFill>
              </a:endParaRPr>
            </a:p>
          </p:txBody>
        </p:sp>
        <p:sp>
          <p:nvSpPr>
            <p:cNvPr id="62" name="BodyIsquémico"/>
            <p:cNvSpPr/>
            <p:nvPr/>
          </p:nvSpPr>
          <p:spPr>
            <a:xfrm>
              <a:off x="787400" y="4041587"/>
              <a:ext cx="4953000" cy="1143000"/>
            </a:xfrm>
            <a:prstGeom prst="rect">
              <a:avLst/>
            </a:prstGeom>
            <a:noFill/>
          </p:spPr>
          <p:txBody>
            <a:bodyPr anchor="ctr">
              <a:normAutofit/>
            </a:bodyPr>
            <a:lstStyle/>
            <a:p>
              <a:r>
                <a:rPr lang="es-MX" sz="2000" dirty="0">
                  <a:solidFill>
                    <a:srgbClr val="2A4A4E"/>
                  </a:solidFill>
                </a:rPr>
                <a:t>Un coágulo obstruye una arteria y bloquea el riego sanguíneo.</a:t>
              </a:r>
            </a:p>
          </p:txBody>
        </p:sp>
      </p:grpSp>
      <p:sp>
        <p:nvSpPr>
          <p:cNvPr id="63" name="CardHemorrágico"/>
          <p:cNvSpPr/>
          <p:nvPr/>
        </p:nvSpPr>
        <p:spPr>
          <a:xfrm>
            <a:off x="6187142" y="3596338"/>
            <a:ext cx="5461000" cy="2159000"/>
          </a:xfrm>
          <a:prstGeom prst="roundRect">
            <a:avLst>
              <a:gd name="adj" fmla="val 5000"/>
            </a:avLst>
          </a:prstGeom>
          <a:solidFill>
            <a:srgbClr val="FFFFFF"/>
          </a:solidFill>
          <a:ln w="12700">
            <a:solidFill>
              <a:srgbClr val="DCEAE9"/>
            </a:solidFill>
          </a:ln>
        </p:spPr>
        <p:txBody>
          <a:bodyPr/>
          <a:lstStyle/>
          <a:p>
            <a:endParaRPr/>
          </a:p>
        </p:txBody>
      </p:sp>
      <p:sp>
        <p:nvSpPr>
          <p:cNvPr id="64" name="HeadHemorrágico"/>
          <p:cNvSpPr/>
          <p:nvPr/>
        </p:nvSpPr>
        <p:spPr>
          <a:xfrm>
            <a:off x="6187142" y="3596338"/>
            <a:ext cx="5461000" cy="762000"/>
          </a:xfrm>
          <a:prstGeom prst="roundRect">
            <a:avLst>
              <a:gd name="adj" fmla="val 5000"/>
            </a:avLst>
          </a:prstGeom>
          <a:solidFill>
            <a:srgbClr val="A02B93"/>
          </a:solidFill>
          <a:ln>
            <a:noFill/>
          </a:ln>
        </p:spPr>
        <p:txBody>
          <a:bodyPr lIns="228600" rIns="228600" anchor="ctr"/>
          <a:lstStyle/>
          <a:p>
            <a:r>
              <a:rPr lang="es-MX" sz="2000" b="1" dirty="0">
                <a:solidFill>
                  <a:srgbClr val="FFFFFF"/>
                </a:solidFill>
              </a:rPr>
              <a:t>Hemorrágico</a:t>
            </a:r>
            <a:r>
              <a:rPr lang="es-MX" sz="1900" b="1" dirty="0">
                <a:solidFill>
                  <a:srgbClr val="EAF6F3"/>
                </a:solidFill>
              </a:rPr>
              <a:t>   </a:t>
            </a:r>
          </a:p>
        </p:txBody>
      </p:sp>
      <p:sp>
        <p:nvSpPr>
          <p:cNvPr id="65" name="BodyHemorrágico"/>
          <p:cNvSpPr/>
          <p:nvPr/>
        </p:nvSpPr>
        <p:spPr>
          <a:xfrm>
            <a:off x="6441142" y="4385232"/>
            <a:ext cx="4953000" cy="1143000"/>
          </a:xfrm>
          <a:prstGeom prst="rect">
            <a:avLst/>
          </a:prstGeom>
          <a:noFill/>
        </p:spPr>
        <p:txBody>
          <a:bodyPr anchor="ctr">
            <a:normAutofit/>
          </a:bodyPr>
          <a:lstStyle/>
          <a:p>
            <a:r>
              <a:rPr lang="es-MX" sz="2000" dirty="0">
                <a:solidFill>
                  <a:srgbClr val="2A4A4E"/>
                </a:solidFill>
              </a:rPr>
              <a:t>Un vaso sanguíneo se rompe y sangra dentro o alrededor del cerebro. </a:t>
            </a:r>
          </a:p>
        </p:txBody>
      </p:sp>
      <p:sp>
        <p:nvSpPr>
          <p:cNvPr id="5" name="Título 1">
            <a:extLst>
              <a:ext uri="{FF2B5EF4-FFF2-40B4-BE49-F238E27FC236}">
                <a16:creationId xmlns:a16="http://schemas.microsoft.com/office/drawing/2014/main" id="{D7057840-AEFE-AFCE-37A1-88746626E6DA}"/>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4323B"/>
                </a:solidFill>
                <a:latin typeface="+mj-lt"/>
                <a:ea typeface="+mj-ea"/>
                <a:cs typeface="+mj-cs"/>
              </a:defRPr>
            </a:lvl1pPr>
          </a:lstStyle>
          <a:p>
            <a:r>
              <a:rPr lang="es-ES_tradnl"/>
              <a:t>	Caso de estudio</a:t>
            </a:r>
            <a:endParaRPr lang="es-ES_tradnl" dirty="0"/>
          </a:p>
        </p:txBody>
      </p:sp>
      <p:sp>
        <p:nvSpPr>
          <p:cNvPr id="6" name="AgNum2">
            <a:extLst>
              <a:ext uri="{FF2B5EF4-FFF2-40B4-BE49-F238E27FC236}">
                <a16:creationId xmlns:a16="http://schemas.microsoft.com/office/drawing/2014/main" id="{E54ACBBA-5D9B-A015-936F-92C0C359DB6B}"/>
              </a:ext>
            </a:extLst>
          </p:cNvPr>
          <p:cNvSpPr/>
          <p:nvPr/>
        </p:nvSpPr>
        <p:spPr>
          <a:xfrm>
            <a:off x="787400" y="625966"/>
            <a:ext cx="711200" cy="711200"/>
          </a:xfrm>
          <a:prstGeom prst="ellipse">
            <a:avLst/>
          </a:prstGeom>
          <a:solidFill>
            <a:srgbClr val="1C6E96"/>
          </a:solidFill>
          <a:ln>
            <a:noFill/>
          </a:ln>
        </p:spPr>
        <p:txBody>
          <a:bodyPr lIns="0" tIns="0" rIns="0" bIns="0" anchor="ctr"/>
          <a:lstStyle/>
          <a:p>
            <a:pPr algn="ctr"/>
            <a:r>
              <a:rPr lang="es-MX" sz="2600" b="1" dirty="0">
                <a:solidFill>
                  <a:srgbClr val="FFFFFF"/>
                </a:solidFill>
              </a:rPr>
              <a:t>2</a:t>
            </a:r>
          </a:p>
        </p:txBody>
      </p:sp>
      <p:sp>
        <p:nvSpPr>
          <p:cNvPr id="7" name="Marcador de contenido 2">
            <a:extLst>
              <a:ext uri="{FF2B5EF4-FFF2-40B4-BE49-F238E27FC236}">
                <a16:creationId xmlns:a16="http://schemas.microsoft.com/office/drawing/2014/main" id="{22A127B1-E8DD-D5A2-8F84-C0AB81A8EAC7}"/>
              </a:ext>
            </a:extLst>
          </p:cNvPr>
          <p:cNvSpPr>
            <a:spLocks noGrp="1"/>
          </p:cNvSpPr>
          <p:nvPr>
            <p:ph idx="1"/>
          </p:nvPr>
        </p:nvSpPr>
        <p:spPr>
          <a:xfrm>
            <a:off x="787400" y="1437611"/>
            <a:ext cx="10642600" cy="812800"/>
          </a:xfrm>
        </p:spPr>
        <p:txBody>
          <a:bodyPr>
            <a:normAutofit/>
          </a:bodyPr>
          <a:lstStyle/>
          <a:p>
            <a:pPr>
              <a:buNone/>
            </a:pPr>
            <a:r>
              <a:rPr lang="es-MX" sz="2000" b="1" dirty="0">
                <a:solidFill>
                  <a:schemeClr val="accent1"/>
                </a:solidFill>
              </a:rPr>
              <a:t>Asistencias tecnologicas para la mano espástica secundaria a un Evento Vascular Cerebral (EVC)</a:t>
            </a:r>
          </a:p>
        </p:txBody>
      </p:sp>
      <p:sp>
        <p:nvSpPr>
          <p:cNvPr id="8" name="CuadroTexto 7">
            <a:extLst>
              <a:ext uri="{FF2B5EF4-FFF2-40B4-BE49-F238E27FC236}">
                <a16:creationId xmlns:a16="http://schemas.microsoft.com/office/drawing/2014/main" id="{1D1B62DC-DA9A-F3DA-CC55-24C4C274528A}"/>
              </a:ext>
            </a:extLst>
          </p:cNvPr>
          <p:cNvSpPr txBox="1"/>
          <p:nvPr/>
        </p:nvSpPr>
        <p:spPr>
          <a:xfrm>
            <a:off x="128586" y="228599"/>
            <a:ext cx="314325" cy="369332"/>
          </a:xfrm>
          <a:prstGeom prst="rect">
            <a:avLst/>
          </a:prstGeom>
          <a:noFill/>
        </p:spPr>
        <p:txBody>
          <a:bodyPr wrap="square" rtlCol="0">
            <a:spAutoFit/>
          </a:bodyPr>
          <a:lstStyle/>
          <a:p>
            <a:r>
              <a:rPr lang="es-ES_tradnl" dirty="0"/>
              <a:t>7</a:t>
            </a:r>
          </a:p>
        </p:txBody>
      </p:sp>
    </p:spTree>
    <p:extLst>
      <p:ext uri="{BB962C8B-B14F-4D97-AF65-F5344CB8AC3E}">
        <p14:creationId xmlns:p14="http://schemas.microsoft.com/office/powerpoint/2010/main" val="1803632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4268F-5A2A-BE6A-E159-7C16DC032C68}"/>
            </a:ext>
          </a:extLst>
        </p:cNvPr>
        <p:cNvGrpSpPr/>
        <p:nvPr/>
      </p:nvGrpSpPr>
      <p:grpSpPr>
        <a:xfrm>
          <a:off x="0" y="0"/>
          <a:ext cx="0" cy="0"/>
          <a:chOff x="0" y="0"/>
          <a:chExt cx="0" cy="0"/>
        </a:xfrm>
      </p:grpSpPr>
      <p:sp>
        <p:nvSpPr>
          <p:cNvPr id="60" name="LeftCard">
            <a:extLst>
              <a:ext uri="{FF2B5EF4-FFF2-40B4-BE49-F238E27FC236}">
                <a16:creationId xmlns:a16="http://schemas.microsoft.com/office/drawing/2014/main" id="{CE9F6806-B04B-8148-402B-24EBEBFC46A6}"/>
              </a:ext>
            </a:extLst>
          </p:cNvPr>
          <p:cNvSpPr/>
          <p:nvPr/>
        </p:nvSpPr>
        <p:spPr>
          <a:xfrm>
            <a:off x="413871" y="1689194"/>
            <a:ext cx="5461000" cy="3302000"/>
          </a:xfrm>
          <a:prstGeom prst="roundRect">
            <a:avLst>
              <a:gd name="adj" fmla="val 4000"/>
            </a:avLst>
          </a:prstGeom>
          <a:solidFill>
            <a:srgbClr val="FFFFFF"/>
          </a:solidFill>
          <a:ln w="12700">
            <a:solidFill>
              <a:srgbClr val="DCEAE9"/>
            </a:solidFill>
          </a:ln>
        </p:spPr>
        <p:txBody>
          <a:bodyPr/>
          <a:lstStyle/>
          <a:p>
            <a:endParaRPr sz="2000"/>
          </a:p>
        </p:txBody>
      </p:sp>
      <p:sp>
        <p:nvSpPr>
          <p:cNvPr id="2" name="Título 1">
            <a:extLst>
              <a:ext uri="{FF2B5EF4-FFF2-40B4-BE49-F238E27FC236}">
                <a16:creationId xmlns:a16="http://schemas.microsoft.com/office/drawing/2014/main" id="{AD88E8E3-B356-298F-7442-CE8267A4A771}"/>
              </a:ext>
            </a:extLst>
          </p:cNvPr>
          <p:cNvSpPr>
            <a:spLocks noGrp="1"/>
          </p:cNvSpPr>
          <p:nvPr>
            <p:ph type="title"/>
          </p:nvPr>
        </p:nvSpPr>
        <p:spPr/>
        <p:txBody>
          <a:bodyPr/>
          <a:lstStyle/>
          <a:p>
            <a:r>
              <a:rPr lang="es-ES_tradnl" dirty="0"/>
              <a:t>Algunos Datos</a:t>
            </a:r>
          </a:p>
        </p:txBody>
      </p:sp>
      <p:sp>
        <p:nvSpPr>
          <p:cNvPr id="61" name="LeftHead">
            <a:extLst>
              <a:ext uri="{FF2B5EF4-FFF2-40B4-BE49-F238E27FC236}">
                <a16:creationId xmlns:a16="http://schemas.microsoft.com/office/drawing/2014/main" id="{B00FF4AC-7735-6E31-9E38-E535C19A9EEC}"/>
              </a:ext>
            </a:extLst>
          </p:cNvPr>
          <p:cNvSpPr/>
          <p:nvPr/>
        </p:nvSpPr>
        <p:spPr>
          <a:xfrm>
            <a:off x="787400" y="1881370"/>
            <a:ext cx="4902200" cy="330200"/>
          </a:xfrm>
          <a:prstGeom prst="rect">
            <a:avLst/>
          </a:prstGeom>
          <a:noFill/>
        </p:spPr>
        <p:txBody>
          <a:bodyPr/>
          <a:lstStyle/>
          <a:p>
            <a:pPr>
              <a:spcAft>
                <a:spcPts val="700"/>
              </a:spcAft>
            </a:pPr>
            <a:endParaRPr lang="es-MX" sz="2800" b="1" dirty="0">
              <a:solidFill>
                <a:srgbClr val="14323B"/>
              </a:solidFill>
            </a:endParaRPr>
          </a:p>
        </p:txBody>
      </p:sp>
      <p:sp>
        <p:nvSpPr>
          <p:cNvPr id="62" name="SN13.7 M">
            <a:extLst>
              <a:ext uri="{FF2B5EF4-FFF2-40B4-BE49-F238E27FC236}">
                <a16:creationId xmlns:a16="http://schemas.microsoft.com/office/drawing/2014/main" id="{3956DA54-E6FE-583D-02CD-8701482E9818}"/>
              </a:ext>
            </a:extLst>
          </p:cNvPr>
          <p:cNvSpPr/>
          <p:nvPr/>
        </p:nvSpPr>
        <p:spPr>
          <a:xfrm>
            <a:off x="787400" y="2650568"/>
            <a:ext cx="1524000" cy="711200"/>
          </a:xfrm>
          <a:prstGeom prst="rect">
            <a:avLst/>
          </a:prstGeom>
          <a:noFill/>
        </p:spPr>
        <p:txBody>
          <a:bodyPr lIns="0" tIns="0" rIns="0" bIns="0" anchor="ctr"/>
          <a:lstStyle/>
          <a:p>
            <a:pPr algn="l"/>
            <a:r>
              <a:rPr lang="es-MX" sz="2400" b="1" dirty="0">
                <a:solidFill>
                  <a:srgbClr val="0E4D5C"/>
                </a:solidFill>
              </a:rPr>
              <a:t>11.9 M</a:t>
            </a:r>
          </a:p>
        </p:txBody>
      </p:sp>
      <p:sp>
        <p:nvSpPr>
          <p:cNvPr id="6" name="SN80 %">
            <a:extLst>
              <a:ext uri="{FF2B5EF4-FFF2-40B4-BE49-F238E27FC236}">
                <a16:creationId xmlns:a16="http://schemas.microsoft.com/office/drawing/2014/main" id="{8377872C-7DDB-BC9C-99D3-41EB6DAB90BC}"/>
              </a:ext>
            </a:extLst>
          </p:cNvPr>
          <p:cNvSpPr/>
          <p:nvPr/>
        </p:nvSpPr>
        <p:spPr>
          <a:xfrm>
            <a:off x="787400" y="3385404"/>
            <a:ext cx="1524000" cy="711200"/>
          </a:xfrm>
          <a:prstGeom prst="rect">
            <a:avLst/>
          </a:prstGeom>
          <a:noFill/>
        </p:spPr>
        <p:txBody>
          <a:bodyPr lIns="0" tIns="0" rIns="0" bIns="0" anchor="ctr"/>
          <a:lstStyle/>
          <a:p>
            <a:pPr algn="l"/>
            <a:r>
              <a:rPr lang="es-MX" sz="2400" b="1" dirty="0">
                <a:solidFill>
                  <a:srgbClr val="0E4D5C"/>
                </a:solidFill>
              </a:rPr>
              <a:t>93.8 M</a:t>
            </a:r>
          </a:p>
        </p:txBody>
      </p:sp>
      <p:sp>
        <p:nvSpPr>
          <p:cNvPr id="8" name="SN20–43 %">
            <a:extLst>
              <a:ext uri="{FF2B5EF4-FFF2-40B4-BE49-F238E27FC236}">
                <a16:creationId xmlns:a16="http://schemas.microsoft.com/office/drawing/2014/main" id="{4F9660B8-4EF4-2822-2A7D-AB0F034D93C1}"/>
              </a:ext>
            </a:extLst>
          </p:cNvPr>
          <p:cNvSpPr/>
          <p:nvPr/>
        </p:nvSpPr>
        <p:spPr>
          <a:xfrm>
            <a:off x="787400" y="4157592"/>
            <a:ext cx="1524000" cy="711200"/>
          </a:xfrm>
          <a:prstGeom prst="rect">
            <a:avLst/>
          </a:prstGeom>
          <a:noFill/>
        </p:spPr>
        <p:txBody>
          <a:bodyPr lIns="0" tIns="0" rIns="0" bIns="0" anchor="ctr"/>
          <a:lstStyle/>
          <a:p>
            <a:pPr algn="l"/>
            <a:r>
              <a:rPr lang="es-MX" sz="2400" b="1" dirty="0">
                <a:solidFill>
                  <a:srgbClr val="0E4D5C"/>
                </a:solidFill>
              </a:rPr>
              <a:t>7.3 M</a:t>
            </a:r>
          </a:p>
        </p:txBody>
      </p:sp>
      <p:grpSp>
        <p:nvGrpSpPr>
          <p:cNvPr id="4" name="Grupo 3">
            <a:extLst>
              <a:ext uri="{FF2B5EF4-FFF2-40B4-BE49-F238E27FC236}">
                <a16:creationId xmlns:a16="http://schemas.microsoft.com/office/drawing/2014/main" id="{0EB046AD-E487-D6DF-4402-F8303A478726}"/>
              </a:ext>
            </a:extLst>
          </p:cNvPr>
          <p:cNvGrpSpPr/>
          <p:nvPr/>
        </p:nvGrpSpPr>
        <p:grpSpPr>
          <a:xfrm>
            <a:off x="2377142" y="2574373"/>
            <a:ext cx="3276600" cy="2387600"/>
            <a:chOff x="2377142" y="2735734"/>
            <a:chExt cx="3276600" cy="2387600"/>
          </a:xfrm>
        </p:grpSpPr>
        <p:sp>
          <p:nvSpPr>
            <p:cNvPr id="63" name="ST13.7 M">
              <a:extLst>
                <a:ext uri="{FF2B5EF4-FFF2-40B4-BE49-F238E27FC236}">
                  <a16:creationId xmlns:a16="http://schemas.microsoft.com/office/drawing/2014/main" id="{1750B423-F3D5-5468-C817-0E23A66C9402}"/>
                </a:ext>
              </a:extLst>
            </p:cNvPr>
            <p:cNvSpPr/>
            <p:nvPr/>
          </p:nvSpPr>
          <p:spPr>
            <a:xfrm>
              <a:off x="2377142" y="2735734"/>
              <a:ext cx="3276600" cy="711200"/>
            </a:xfrm>
            <a:prstGeom prst="rect">
              <a:avLst/>
            </a:prstGeom>
            <a:noFill/>
          </p:spPr>
          <p:txBody>
            <a:bodyPr anchor="ctr">
              <a:normAutofit/>
            </a:bodyPr>
            <a:lstStyle/>
            <a:p>
              <a:r>
                <a:rPr lang="es-MX" sz="2000" dirty="0">
                  <a:solidFill>
                    <a:srgbClr val="2A4A4E"/>
                  </a:solidFill>
                </a:rPr>
                <a:t>EVC nuevos en el mundo en 2021</a:t>
              </a:r>
            </a:p>
          </p:txBody>
        </p:sp>
        <p:sp>
          <p:nvSpPr>
            <p:cNvPr id="7" name="ST80 %">
              <a:extLst>
                <a:ext uri="{FF2B5EF4-FFF2-40B4-BE49-F238E27FC236}">
                  <a16:creationId xmlns:a16="http://schemas.microsoft.com/office/drawing/2014/main" id="{24F50758-F73D-ACAA-8038-9FD051EDF625}"/>
                </a:ext>
              </a:extLst>
            </p:cNvPr>
            <p:cNvSpPr/>
            <p:nvPr/>
          </p:nvSpPr>
          <p:spPr>
            <a:xfrm>
              <a:off x="2377142" y="3573934"/>
              <a:ext cx="3276600" cy="711200"/>
            </a:xfrm>
            <a:prstGeom prst="rect">
              <a:avLst/>
            </a:prstGeom>
            <a:noFill/>
          </p:spPr>
          <p:txBody>
            <a:bodyPr anchor="ctr">
              <a:noAutofit/>
            </a:bodyPr>
            <a:lstStyle/>
            <a:p>
              <a:r>
                <a:rPr lang="es-MX" sz="2000" dirty="0">
                  <a:solidFill>
                    <a:srgbClr val="2A4A4E"/>
                  </a:solidFill>
                </a:rPr>
                <a:t>personas viven con las secuelas de un ictus</a:t>
              </a:r>
            </a:p>
          </p:txBody>
        </p:sp>
        <p:sp>
          <p:nvSpPr>
            <p:cNvPr id="9" name="ST20–43 %">
              <a:extLst>
                <a:ext uri="{FF2B5EF4-FFF2-40B4-BE49-F238E27FC236}">
                  <a16:creationId xmlns:a16="http://schemas.microsoft.com/office/drawing/2014/main" id="{EDC3197B-B4A2-4A7B-308F-2093D385C1D1}"/>
                </a:ext>
              </a:extLst>
            </p:cNvPr>
            <p:cNvSpPr/>
            <p:nvPr/>
          </p:nvSpPr>
          <p:spPr>
            <a:xfrm>
              <a:off x="2377142" y="4412134"/>
              <a:ext cx="3276600" cy="711200"/>
            </a:xfrm>
            <a:prstGeom prst="rect">
              <a:avLst/>
            </a:prstGeom>
            <a:noFill/>
          </p:spPr>
          <p:txBody>
            <a:bodyPr anchor="ctr">
              <a:normAutofit/>
            </a:bodyPr>
            <a:lstStyle/>
            <a:p>
              <a:r>
                <a:rPr lang="es-MX" sz="2000" dirty="0">
                  <a:solidFill>
                    <a:srgbClr val="2A4A4E"/>
                  </a:solidFill>
                </a:rPr>
                <a:t>muertes al año: 3.ª causa de muerte en el mundo</a:t>
              </a:r>
            </a:p>
          </p:txBody>
        </p:sp>
      </p:grpSp>
      <p:sp>
        <p:nvSpPr>
          <p:cNvPr id="70" name="RightCard">
            <a:extLst>
              <a:ext uri="{FF2B5EF4-FFF2-40B4-BE49-F238E27FC236}">
                <a16:creationId xmlns:a16="http://schemas.microsoft.com/office/drawing/2014/main" id="{06DA4473-D31F-B3F0-39FE-89335DD0367B}"/>
              </a:ext>
            </a:extLst>
          </p:cNvPr>
          <p:cNvSpPr/>
          <p:nvPr/>
        </p:nvSpPr>
        <p:spPr>
          <a:xfrm>
            <a:off x="6248400" y="1719733"/>
            <a:ext cx="5461000" cy="3302000"/>
          </a:xfrm>
          <a:prstGeom prst="roundRect">
            <a:avLst>
              <a:gd name="adj" fmla="val 4000"/>
            </a:avLst>
          </a:prstGeom>
          <a:solidFill>
            <a:srgbClr val="EAF2F1"/>
          </a:solidFill>
          <a:ln>
            <a:noFill/>
          </a:ln>
        </p:spPr>
        <p:txBody>
          <a:bodyPr/>
          <a:lstStyle/>
          <a:p>
            <a:endParaRPr/>
          </a:p>
        </p:txBody>
      </p:sp>
      <p:sp>
        <p:nvSpPr>
          <p:cNvPr id="71" name="RightText">
            <a:extLst>
              <a:ext uri="{FF2B5EF4-FFF2-40B4-BE49-F238E27FC236}">
                <a16:creationId xmlns:a16="http://schemas.microsoft.com/office/drawing/2014/main" id="{14C2C332-C033-F9C7-BC10-1F1ED38A7D3D}"/>
              </a:ext>
            </a:extLst>
          </p:cNvPr>
          <p:cNvSpPr/>
          <p:nvPr/>
        </p:nvSpPr>
        <p:spPr>
          <a:xfrm>
            <a:off x="6484471" y="2675964"/>
            <a:ext cx="4851400" cy="2895600"/>
          </a:xfrm>
          <a:prstGeom prst="rect">
            <a:avLst/>
          </a:prstGeom>
          <a:noFill/>
        </p:spPr>
        <p:txBody>
          <a:bodyPr>
            <a:normAutofit/>
          </a:bodyPr>
          <a:lstStyle/>
          <a:p>
            <a:pPr marL="228600" indent="-228600">
              <a:spcAft>
                <a:spcPts val="500"/>
              </a:spcAft>
              <a:buFont typeface="Arial"/>
              <a:buChar char="•"/>
            </a:pPr>
            <a:r>
              <a:rPr lang="es-MX" sz="2000" b="1" dirty="0">
                <a:solidFill>
                  <a:srgbClr val="1F7A8C"/>
                </a:solidFill>
              </a:rPr>
              <a:t>80% </a:t>
            </a:r>
            <a:r>
              <a:rPr lang="es-MX" sz="2000" dirty="0">
                <a:solidFill>
                  <a:srgbClr val="2A4A4E"/>
                </a:solidFill>
              </a:rPr>
              <a:t>de los sobrevivientes presentará déficit del miembro superior en fase aguda.</a:t>
            </a:r>
          </a:p>
          <a:p>
            <a:pPr marL="228600" indent="-228600">
              <a:spcAft>
                <a:spcPts val="500"/>
              </a:spcAft>
              <a:buFont typeface="Arial"/>
              <a:buChar char="•"/>
            </a:pPr>
            <a:r>
              <a:rPr lang="es-MX" sz="2000" b="1" dirty="0">
                <a:solidFill>
                  <a:srgbClr val="1F7A8C"/>
                </a:solidFill>
              </a:rPr>
              <a:t>20–43% </a:t>
            </a:r>
            <a:r>
              <a:rPr lang="es-MX" sz="2000" dirty="0">
                <a:solidFill>
                  <a:srgbClr val="2A4A4E"/>
                </a:solidFill>
              </a:rPr>
              <a:t>desarrolla espasticidad durante el primer año.</a:t>
            </a:r>
          </a:p>
        </p:txBody>
      </p:sp>
      <p:sp>
        <p:nvSpPr>
          <p:cNvPr id="90" name="Source">
            <a:extLst>
              <a:ext uri="{FF2B5EF4-FFF2-40B4-BE49-F238E27FC236}">
                <a16:creationId xmlns:a16="http://schemas.microsoft.com/office/drawing/2014/main" id="{A21CCD47-C00E-BF92-6D2E-153AD111363B}"/>
              </a:ext>
            </a:extLst>
          </p:cNvPr>
          <p:cNvSpPr/>
          <p:nvPr/>
        </p:nvSpPr>
        <p:spPr>
          <a:xfrm>
            <a:off x="533400" y="5529734"/>
            <a:ext cx="11176000" cy="574040"/>
          </a:xfrm>
          <a:prstGeom prst="rect">
            <a:avLst/>
          </a:prstGeom>
          <a:noFill/>
        </p:spPr>
        <p:txBody>
          <a:bodyPr/>
          <a:lstStyle/>
          <a:p>
            <a:r>
              <a:rPr lang="es-MX" i="1" dirty="0">
                <a:solidFill>
                  <a:srgbClr val="6B8A8E"/>
                </a:solidFill>
              </a:rPr>
              <a:t>Fuentes: GBD 2021 Stroke Collaborators, The Lancet Neurology (2024). American Stroke Association. (2026). Early Recognition and Intervention for Poststroke Spasticity</a:t>
            </a:r>
          </a:p>
        </p:txBody>
      </p:sp>
      <p:sp>
        <p:nvSpPr>
          <p:cNvPr id="12" name="CuadroTexto 11">
            <a:extLst>
              <a:ext uri="{FF2B5EF4-FFF2-40B4-BE49-F238E27FC236}">
                <a16:creationId xmlns:a16="http://schemas.microsoft.com/office/drawing/2014/main" id="{500037F5-D845-98E3-E7CF-B72592394B92}"/>
              </a:ext>
            </a:extLst>
          </p:cNvPr>
          <p:cNvSpPr txBox="1"/>
          <p:nvPr/>
        </p:nvSpPr>
        <p:spPr>
          <a:xfrm>
            <a:off x="128586" y="228599"/>
            <a:ext cx="314325" cy="369332"/>
          </a:xfrm>
          <a:prstGeom prst="rect">
            <a:avLst/>
          </a:prstGeom>
          <a:noFill/>
        </p:spPr>
        <p:txBody>
          <a:bodyPr wrap="square" rtlCol="0">
            <a:spAutoFit/>
          </a:bodyPr>
          <a:lstStyle/>
          <a:p>
            <a:r>
              <a:rPr lang="es-ES_tradnl" dirty="0"/>
              <a:t>8</a:t>
            </a:r>
          </a:p>
        </p:txBody>
      </p:sp>
      <p:sp>
        <p:nvSpPr>
          <p:cNvPr id="14" name="HeadIsquémico">
            <a:extLst>
              <a:ext uri="{FF2B5EF4-FFF2-40B4-BE49-F238E27FC236}">
                <a16:creationId xmlns:a16="http://schemas.microsoft.com/office/drawing/2014/main" id="{16C3EDD4-B175-E333-43E0-C04BC11F7323}"/>
              </a:ext>
            </a:extLst>
          </p:cNvPr>
          <p:cNvSpPr/>
          <p:nvPr/>
        </p:nvSpPr>
        <p:spPr>
          <a:xfrm>
            <a:off x="442911" y="1692700"/>
            <a:ext cx="5461000" cy="762000"/>
          </a:xfrm>
          <a:prstGeom prst="roundRect">
            <a:avLst>
              <a:gd name="adj" fmla="val 5000"/>
            </a:avLst>
          </a:prstGeom>
          <a:solidFill>
            <a:srgbClr val="1F7A8C"/>
          </a:solidFill>
          <a:ln>
            <a:noFill/>
          </a:ln>
        </p:spPr>
        <p:txBody>
          <a:bodyPr lIns="228600" rIns="228600" anchor="ctr"/>
          <a:lstStyle/>
          <a:p>
            <a:endParaRPr lang="es-MX" sz="2000" b="1" dirty="0">
              <a:solidFill>
                <a:srgbClr val="FFFFFF"/>
              </a:solidFill>
            </a:endParaRPr>
          </a:p>
          <a:p>
            <a:r>
              <a:rPr lang="es-MX" sz="2000" b="1" dirty="0">
                <a:solidFill>
                  <a:srgbClr val="FFFFFF"/>
                </a:solidFill>
              </a:rPr>
              <a:t>La carga del EVC</a:t>
            </a:r>
          </a:p>
          <a:p>
            <a:endParaRPr lang="es-MX" sz="1900" b="1" dirty="0">
              <a:solidFill>
                <a:srgbClr val="EAF6F3"/>
              </a:solidFill>
            </a:endParaRPr>
          </a:p>
        </p:txBody>
      </p:sp>
      <p:sp>
        <p:nvSpPr>
          <p:cNvPr id="15" name="HeadHemorrágico">
            <a:extLst>
              <a:ext uri="{FF2B5EF4-FFF2-40B4-BE49-F238E27FC236}">
                <a16:creationId xmlns:a16="http://schemas.microsoft.com/office/drawing/2014/main" id="{7E7B6213-481B-C6C5-7E0B-57CB40398014}"/>
              </a:ext>
            </a:extLst>
          </p:cNvPr>
          <p:cNvSpPr/>
          <p:nvPr/>
        </p:nvSpPr>
        <p:spPr>
          <a:xfrm>
            <a:off x="6288089" y="1692700"/>
            <a:ext cx="5461000" cy="762000"/>
          </a:xfrm>
          <a:prstGeom prst="roundRect">
            <a:avLst>
              <a:gd name="adj" fmla="val 5000"/>
            </a:avLst>
          </a:prstGeom>
          <a:solidFill>
            <a:srgbClr val="A02B93"/>
          </a:solidFill>
          <a:ln>
            <a:noFill/>
          </a:ln>
        </p:spPr>
        <p:txBody>
          <a:bodyPr lIns="228600" rIns="228600" anchor="ctr"/>
          <a:lstStyle/>
          <a:p>
            <a:r>
              <a:rPr lang="es-MX" sz="2000" b="1" dirty="0">
                <a:solidFill>
                  <a:srgbClr val="FFFFFF"/>
                </a:solidFill>
              </a:rPr>
              <a:t>Del EVC a la mano</a:t>
            </a:r>
            <a:r>
              <a:rPr lang="es-MX" sz="1900" b="1" dirty="0">
                <a:solidFill>
                  <a:srgbClr val="EAF6F3"/>
                </a:solidFill>
              </a:rPr>
              <a:t>   </a:t>
            </a:r>
          </a:p>
        </p:txBody>
      </p:sp>
    </p:spTree>
    <p:extLst>
      <p:ext uri="{BB962C8B-B14F-4D97-AF65-F5344CB8AC3E}">
        <p14:creationId xmlns:p14="http://schemas.microsoft.com/office/powerpoint/2010/main" val="122784995"/>
      </p:ext>
    </p:extLst>
  </p:cSld>
  <p:clrMapOvr>
    <a:masterClrMapping/>
  </p:clrMapOvr>
</p:sld>
</file>

<file path=ppt/theme/theme1.xml><?xml version="1.0" encoding="utf-8"?>
<a:theme xmlns:a="http://schemas.openxmlformats.org/drawingml/2006/main" name="Tema de Office [1780972488857]">
  <a:themeElements>
    <a:clrScheme name="Office">
      <a:dk1>
        <a:srgbClr val="14323B"/>
      </a:dk1>
      <a:lt1>
        <a:srgbClr val="FFFFFF"/>
      </a:lt1>
      <a:dk2>
        <a:srgbClr val="1F5F6B"/>
      </a:dk2>
      <a:lt2>
        <a:srgbClr val="EAF2F1"/>
      </a:lt2>
      <a:accent1>
        <a:srgbClr val="1F7A8C"/>
      </a:accent1>
      <a:accent2>
        <a:srgbClr val="2E9E78"/>
      </a:accent2>
      <a:accent3>
        <a:srgbClr val="3DA5D9"/>
      </a:accent3>
      <a:accent4>
        <a:srgbClr val="5FB49C"/>
      </a:accent4>
      <a:accent5>
        <a:srgbClr val="0E4D5C"/>
      </a:accent5>
      <a:accent6>
        <a:srgbClr val="8AC6A8"/>
      </a:accent6>
      <a:hlink>
        <a:srgbClr val="467886"/>
      </a:hlink>
      <a:folHlink>
        <a:srgbClr val="96607D"/>
      </a:folHlink>
    </a:clrScheme>
    <a:fontScheme name="Office">
      <a:majorFont>
        <a:latin typeface="Montserra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Open San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140CF14-DE80-F049-96FC-3D16082388AF}">
  <we:reference id="wa200010725" version="1.0.0.1" store="es-MX" storeType="OMEX"/>
  <we:alternateReferences>
    <we:reference id="WA200010725" version="1.0.0.1" store="WA200010725" storeType="OMEX"/>
  </we:alternateReferences>
  <we:properties>
    <we:property name="claude.fileId" value="&quot;2e6eadad-15da-4267-950c-04d57d5a18bc&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15772</TotalTime>
  <Words>2892</Words>
  <Application>Microsoft Macintosh PowerPoint</Application>
  <PresentationFormat>Panorámica</PresentationFormat>
  <Paragraphs>334</Paragraphs>
  <Slides>31</Slides>
  <Notes>31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31</vt:i4>
      </vt:variant>
    </vt:vector>
  </HeadingPairs>
  <TitlesOfParts>
    <vt:vector size="40" baseType="lpstr">
      <vt:lpstr>Aptos</vt:lpstr>
      <vt:lpstr>Arial</vt:lpstr>
      <vt:lpstr>Montserrat</vt:lpstr>
      <vt:lpstr>Open Sans</vt:lpstr>
      <vt:lpstr>Open Sans ExtraBold</vt:lpstr>
      <vt:lpstr>Segoe UI</vt:lpstr>
      <vt:lpstr>Segoe UI Light</vt:lpstr>
      <vt:lpstr>Segoe UI Semibold</vt:lpstr>
      <vt:lpstr>Tema de Office [1780972488857]</vt:lpstr>
      <vt:lpstr>Asistencias Tecnológicas y su Impacto en la Rehabilitación:</vt:lpstr>
      <vt:lpstr>Contenido</vt:lpstr>
      <vt:lpstr> ¿Qué son las asistencias tecnológicas?</vt:lpstr>
      <vt:lpstr>Tipos de asistencias tecnológicas</vt:lpstr>
      <vt:lpstr>La necesidad global de las asistencias tecnológicas</vt:lpstr>
      <vt:lpstr>Inclusión social y laboral</vt:lpstr>
      <vt:lpstr>El argumento económico</vt:lpstr>
      <vt:lpstr>Presentación de PowerPoint</vt:lpstr>
      <vt:lpstr>Algunos Datos</vt:lpstr>
      <vt:lpstr>De la lesión a la discapacidad de la mano</vt:lpstr>
      <vt:lpstr>Los límites del tratamiento actual</vt:lpstr>
      <vt:lpstr>AT y rehabilitación: bases de la recuperación</vt:lpstr>
      <vt:lpstr>¿Cómo actúan las AT en la rehabilitación?</vt:lpstr>
      <vt:lpstr>¿Qué dice la evidencia?</vt:lpstr>
      <vt:lpstr>Efecto por modalidad</vt:lpstr>
      <vt:lpstr>Las seis modalidades de AT en detalle</vt:lpstr>
      <vt:lpstr>Cómo se mide el impacto</vt:lpstr>
      <vt:lpstr>Lo que funciona según la evidencia</vt:lpstr>
      <vt:lpstr>¿Por qué mejora la función pero no la espasticidad?</vt:lpstr>
      <vt:lpstr>Impacto en los tres desenlaces clave</vt:lpstr>
      <vt:lpstr>Las brechas en la evidencia</vt:lpstr>
      <vt:lpstr>Desafíos de diseño y biomecánica</vt:lpstr>
      <vt:lpstr>Barreras de acceso</vt:lpstr>
      <vt:lpstr>El camino a seguir: marco GATE de la OMS</vt:lpstr>
      <vt:lpstr>Las asistencias tecnológicas en la investigación</vt:lpstr>
      <vt:lpstr>¿Por qué importan las AT en la investigación?</vt:lpstr>
      <vt:lpstr>Cómo se genera la evidencia</vt:lpstr>
      <vt:lpstr>Agenda de investigación futura</vt:lpstr>
      <vt:lpstr>Conclusiones</vt:lpstr>
      <vt:lpstr>Referencias</vt:lpstr>
      <vt:lpstr>Asistencias Tecnológicas y su Impacto en la Rehabilitación: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Alejandro Jarquin</dc:creator>
  <cp:lastModifiedBy>Alejandro Jarquin</cp:lastModifiedBy>
  <cp:revision>61</cp:revision>
  <dcterms:created xsi:type="dcterms:W3CDTF">2026-06-08T18:21:11Z</dcterms:created>
  <dcterms:modified xsi:type="dcterms:W3CDTF">2026-06-19T17:13:36Z</dcterms:modified>
</cp:coreProperties>
</file>